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1" r:id="rId1"/>
  </p:sldMasterIdLst>
  <p:notesMasterIdLst>
    <p:notesMasterId r:id="rId71"/>
  </p:notesMasterIdLst>
  <p:sldIdLst>
    <p:sldId id="256" r:id="rId2"/>
    <p:sldId id="292" r:id="rId3"/>
    <p:sldId id="293" r:id="rId4"/>
    <p:sldId id="263" r:id="rId5"/>
    <p:sldId id="337" r:id="rId6"/>
    <p:sldId id="338" r:id="rId7"/>
    <p:sldId id="339" r:id="rId8"/>
    <p:sldId id="340" r:id="rId9"/>
    <p:sldId id="341" r:id="rId10"/>
    <p:sldId id="294" r:id="rId11"/>
    <p:sldId id="342" r:id="rId12"/>
    <p:sldId id="343" r:id="rId13"/>
    <p:sldId id="344" r:id="rId14"/>
    <p:sldId id="345" r:id="rId15"/>
    <p:sldId id="346" r:id="rId16"/>
    <p:sldId id="347" r:id="rId17"/>
    <p:sldId id="325" r:id="rId18"/>
    <p:sldId id="324" r:id="rId19"/>
    <p:sldId id="326" r:id="rId20"/>
    <p:sldId id="327" r:id="rId21"/>
    <p:sldId id="268" r:id="rId22"/>
    <p:sldId id="348" r:id="rId23"/>
    <p:sldId id="349" r:id="rId24"/>
    <p:sldId id="350" r:id="rId25"/>
    <p:sldId id="351" r:id="rId26"/>
    <p:sldId id="301" r:id="rId27"/>
    <p:sldId id="352" r:id="rId28"/>
    <p:sldId id="359" r:id="rId29"/>
    <p:sldId id="360" r:id="rId30"/>
    <p:sldId id="361" r:id="rId31"/>
    <p:sldId id="302" r:id="rId32"/>
    <p:sldId id="303" r:id="rId33"/>
    <p:sldId id="304" r:id="rId34"/>
    <p:sldId id="305" r:id="rId35"/>
    <p:sldId id="306" r:id="rId36"/>
    <p:sldId id="319" r:id="rId37"/>
    <p:sldId id="320" r:id="rId38"/>
    <p:sldId id="362" r:id="rId39"/>
    <p:sldId id="363" r:id="rId40"/>
    <p:sldId id="321" r:id="rId41"/>
    <p:sldId id="364" r:id="rId42"/>
    <p:sldId id="365" r:id="rId43"/>
    <p:sldId id="308" r:id="rId44"/>
    <p:sldId id="309" r:id="rId45"/>
    <p:sldId id="310" r:id="rId46"/>
    <p:sldId id="311" r:id="rId47"/>
    <p:sldId id="353" r:id="rId48"/>
    <p:sldId id="354" r:id="rId49"/>
    <p:sldId id="355" r:id="rId50"/>
    <p:sldId id="356" r:id="rId51"/>
    <p:sldId id="318" r:id="rId52"/>
    <p:sldId id="323" r:id="rId53"/>
    <p:sldId id="322" r:id="rId54"/>
    <p:sldId id="357" r:id="rId55"/>
    <p:sldId id="330" r:id="rId56"/>
    <p:sldId id="307" r:id="rId57"/>
    <p:sldId id="329" r:id="rId58"/>
    <p:sldId id="328" r:id="rId59"/>
    <p:sldId id="269" r:id="rId60"/>
    <p:sldId id="270" r:id="rId61"/>
    <p:sldId id="331" r:id="rId62"/>
    <p:sldId id="273" r:id="rId63"/>
    <p:sldId id="274" r:id="rId64"/>
    <p:sldId id="336" r:id="rId65"/>
    <p:sldId id="335" r:id="rId66"/>
    <p:sldId id="332" r:id="rId67"/>
    <p:sldId id="276" r:id="rId68"/>
    <p:sldId id="277" r:id="rId69"/>
    <p:sldId id="358"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1386" y="72"/>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449F5-4839-4C95-844F-36F94113B2C4}" type="datetimeFigureOut">
              <a:rPr lang="en-US" smtClean="0"/>
              <a:t>6/27/2017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095C3-BC42-4DF8-ACA3-5F8E33A25FFC}" type="slidenum">
              <a:rPr lang="en-US" smtClean="0"/>
              <a:t>‹#›</a:t>
            </a:fld>
            <a:endParaRPr lang="en-US"/>
          </a:p>
        </p:txBody>
      </p:sp>
    </p:spTree>
    <p:extLst>
      <p:ext uri="{BB962C8B-B14F-4D97-AF65-F5344CB8AC3E}">
        <p14:creationId xmlns:p14="http://schemas.microsoft.com/office/powerpoint/2010/main" val="75235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B8E6-866F-49C2-B32D-C313539DA8F7}" type="slidenum">
              <a:rPr lang="en-US" smtClean="0"/>
              <a:t>4</a:t>
            </a:fld>
            <a:endParaRPr lang="en-US"/>
          </a:p>
        </p:txBody>
      </p:sp>
    </p:spTree>
    <p:extLst>
      <p:ext uri="{BB962C8B-B14F-4D97-AF65-F5344CB8AC3E}">
        <p14:creationId xmlns:p14="http://schemas.microsoft.com/office/powerpoint/2010/main" val="53479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B8E6-866F-49C2-B32D-C313539DA8F7}" type="slidenum">
              <a:rPr lang="en-US" smtClean="0"/>
              <a:t>5</a:t>
            </a:fld>
            <a:endParaRPr lang="en-US"/>
          </a:p>
        </p:txBody>
      </p:sp>
    </p:spTree>
    <p:extLst>
      <p:ext uri="{BB962C8B-B14F-4D97-AF65-F5344CB8AC3E}">
        <p14:creationId xmlns:p14="http://schemas.microsoft.com/office/powerpoint/2010/main" val="148028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B8E6-866F-49C2-B32D-C313539DA8F7}" type="slidenum">
              <a:rPr lang="en-US" smtClean="0"/>
              <a:t>7</a:t>
            </a:fld>
            <a:endParaRPr lang="en-US"/>
          </a:p>
        </p:txBody>
      </p:sp>
    </p:spTree>
    <p:extLst>
      <p:ext uri="{BB962C8B-B14F-4D97-AF65-F5344CB8AC3E}">
        <p14:creationId xmlns:p14="http://schemas.microsoft.com/office/powerpoint/2010/main" val="1039223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D19CC9-CA9C-4168-9AA1-1CF49D262E1B}"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380456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D19CC9-CA9C-4168-9AA1-1CF49D262E1B}"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147872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D19CC9-CA9C-4168-9AA1-1CF49D262E1B}"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338378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D19CC9-CA9C-4168-9AA1-1CF49D262E1B}"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25648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19CC9-CA9C-4168-9AA1-1CF49D262E1B}"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238816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D19CC9-CA9C-4168-9AA1-1CF49D262E1B}"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308783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D19CC9-CA9C-4168-9AA1-1CF49D262E1B}" type="datetimeFigureOut">
              <a:rPr lang="en-US" smtClean="0"/>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383624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D19CC9-CA9C-4168-9AA1-1CF49D262E1B}" type="datetimeFigureOut">
              <a:rPr lang="en-US" smtClean="0"/>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231809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19CC9-CA9C-4168-9AA1-1CF49D262E1B}" type="datetimeFigureOut">
              <a:rPr lang="en-US" smtClean="0"/>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63391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19CC9-CA9C-4168-9AA1-1CF49D262E1B}"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55978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19CC9-CA9C-4168-9AA1-1CF49D262E1B}"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B6361-4EB4-4144-8CDB-24EADC2B86B8}" type="slidenum">
              <a:rPr lang="en-US" smtClean="0"/>
              <a:t>‹#›</a:t>
            </a:fld>
            <a:endParaRPr lang="en-US"/>
          </a:p>
        </p:txBody>
      </p:sp>
    </p:spTree>
    <p:extLst>
      <p:ext uri="{BB962C8B-B14F-4D97-AF65-F5344CB8AC3E}">
        <p14:creationId xmlns:p14="http://schemas.microsoft.com/office/powerpoint/2010/main" val="155762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19CC9-CA9C-4168-9AA1-1CF49D262E1B}" type="datetimeFigureOut">
              <a:rPr lang="en-US" smtClean="0"/>
              <a:t>6/27/2017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B6361-4EB4-4144-8CDB-24EADC2B86B8}" type="slidenum">
              <a:rPr lang="en-US" smtClean="0"/>
              <a:t>‹#›</a:t>
            </a:fld>
            <a:endParaRPr lang="en-US"/>
          </a:p>
        </p:txBody>
      </p:sp>
    </p:spTree>
    <p:extLst>
      <p:ext uri="{BB962C8B-B14F-4D97-AF65-F5344CB8AC3E}">
        <p14:creationId xmlns:p14="http://schemas.microsoft.com/office/powerpoint/2010/main" val="378390634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1500" b="1" dirty="0" smtClean="0"/>
              <a:t>SIMULINK</a:t>
            </a:r>
            <a:endParaRPr lang="en-US" sz="8000" b="1" dirty="0"/>
          </a:p>
        </p:txBody>
      </p:sp>
      <p:sp>
        <p:nvSpPr>
          <p:cNvPr id="3" name="Subtitle 2"/>
          <p:cNvSpPr>
            <a:spLocks noGrp="1"/>
          </p:cNvSpPr>
          <p:nvPr>
            <p:ph type="subTitle" idx="1"/>
          </p:nvPr>
        </p:nvSpPr>
        <p:spPr/>
        <p:txBody>
          <a:bodyPr/>
          <a:lstStyle/>
          <a:p>
            <a:r>
              <a:rPr lang="en-US" dirty="0">
                <a:solidFill>
                  <a:srgbClr val="FF0000"/>
                </a:solidFill>
              </a:rPr>
              <a:t>- </a:t>
            </a:r>
            <a:r>
              <a:rPr lang="en-US" dirty="0" smtClean="0">
                <a:solidFill>
                  <a:srgbClr val="FF0000"/>
                </a:solidFill>
              </a:rPr>
              <a:t>Graphical </a:t>
            </a:r>
            <a:r>
              <a:rPr lang="en-US" dirty="0">
                <a:solidFill>
                  <a:srgbClr val="FF0000"/>
                </a:solidFill>
              </a:rPr>
              <a:t>extension to MATLAB for modeling and</a:t>
            </a:r>
          </a:p>
          <a:p>
            <a:r>
              <a:rPr lang="en-US" dirty="0">
                <a:solidFill>
                  <a:srgbClr val="FF0000"/>
                </a:solidFill>
              </a:rPr>
              <a:t>simulation of systems </a:t>
            </a:r>
          </a:p>
        </p:txBody>
      </p:sp>
    </p:spTree>
    <p:extLst>
      <p:ext uri="{BB962C8B-B14F-4D97-AF65-F5344CB8AC3E}">
        <p14:creationId xmlns:p14="http://schemas.microsoft.com/office/powerpoint/2010/main" val="4255168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Simulink Library Browser </a:t>
            </a:r>
          </a:p>
        </p:txBody>
      </p:sp>
      <p:sp>
        <p:nvSpPr>
          <p:cNvPr id="3" name="Content Placeholder 2"/>
          <p:cNvSpPr>
            <a:spLocks noGrp="1"/>
          </p:cNvSpPr>
          <p:nvPr>
            <p:ph idx="1"/>
          </p:nvPr>
        </p:nvSpPr>
        <p:spPr/>
        <p:txBody>
          <a:bodyPr>
            <a:normAutofit/>
          </a:bodyPr>
          <a:lstStyle/>
          <a:p>
            <a:pPr algn="just"/>
            <a:r>
              <a:rPr lang="en-US" dirty="0"/>
              <a:t>The Simulink Library Browser is the library where you find all the blocks you may use in Simulink. </a:t>
            </a:r>
          </a:p>
          <a:p>
            <a:pPr algn="just"/>
            <a:r>
              <a:rPr lang="en-US" dirty="0"/>
              <a:t>Simulink software includes an extensive library of functions commonly used in modeling a system</a:t>
            </a:r>
            <a:r>
              <a:rPr lang="en-US" dirty="0" smtClean="0"/>
              <a:t>.</a:t>
            </a:r>
          </a:p>
          <a:p>
            <a:pPr lvl="1" algn="just"/>
            <a:r>
              <a:rPr lang="en-US" i="1" dirty="0" smtClean="0">
                <a:latin typeface="Times New Roman" panose="02020603050405020304" pitchFamily="18" charset="0"/>
                <a:cs typeface="Times New Roman" panose="02020603050405020304" pitchFamily="18" charset="0"/>
              </a:rPr>
              <a:t>Continuous </a:t>
            </a:r>
            <a:r>
              <a:rPr lang="en-US" i="1" dirty="0">
                <a:latin typeface="Times New Roman" panose="02020603050405020304" pitchFamily="18" charset="0"/>
                <a:cs typeface="Times New Roman" panose="02020603050405020304" pitchFamily="18" charset="0"/>
              </a:rPr>
              <a:t>and discrete dynamics blocks, such as Integration, Transfer functions, </a:t>
            </a:r>
            <a:r>
              <a:rPr lang="en-US" i="1" dirty="0" smtClean="0">
                <a:latin typeface="Times New Roman" panose="02020603050405020304" pitchFamily="18" charset="0"/>
                <a:cs typeface="Times New Roman" panose="02020603050405020304" pitchFamily="18" charset="0"/>
              </a:rPr>
              <a:t>Transport Delay</a:t>
            </a:r>
            <a:r>
              <a:rPr lang="en-US" i="1" dirty="0">
                <a:latin typeface="Times New Roman" panose="02020603050405020304" pitchFamily="18" charset="0"/>
                <a:cs typeface="Times New Roman" panose="02020603050405020304" pitchFamily="18" charset="0"/>
              </a:rPr>
              <a:t>, etc. </a:t>
            </a:r>
          </a:p>
          <a:p>
            <a:pPr lvl="1" algn="just"/>
            <a:r>
              <a:rPr lang="en-US" i="1" dirty="0" smtClean="0">
                <a:latin typeface="Times New Roman" panose="02020603050405020304" pitchFamily="18" charset="0"/>
                <a:cs typeface="Times New Roman" panose="02020603050405020304" pitchFamily="18" charset="0"/>
              </a:rPr>
              <a:t>Math </a:t>
            </a:r>
            <a:r>
              <a:rPr lang="en-US" i="1" dirty="0">
                <a:latin typeface="Times New Roman" panose="02020603050405020304" pitchFamily="18" charset="0"/>
                <a:cs typeface="Times New Roman" panose="02020603050405020304" pitchFamily="18" charset="0"/>
              </a:rPr>
              <a:t>blocks, such as Sum, Product, Add, </a:t>
            </a:r>
            <a:r>
              <a:rPr lang="en-US" i="1" dirty="0" err="1">
                <a:latin typeface="Times New Roman" panose="02020603050405020304" pitchFamily="18" charset="0"/>
                <a:cs typeface="Times New Roman" panose="02020603050405020304" pitchFamily="18" charset="0"/>
              </a:rPr>
              <a:t>etc</a:t>
            </a:r>
            <a:endParaRPr lang="en-US" i="1" dirty="0">
              <a:latin typeface="Times New Roman" panose="02020603050405020304" pitchFamily="18" charset="0"/>
              <a:cs typeface="Times New Roman" panose="02020603050405020304" pitchFamily="18" charset="0"/>
            </a:endParaRPr>
          </a:p>
          <a:p>
            <a:pPr lvl="1" algn="just"/>
            <a:r>
              <a:rPr lang="en-US" i="1" dirty="0" smtClean="0">
                <a:latin typeface="Times New Roman" panose="02020603050405020304" pitchFamily="18" charset="0"/>
                <a:cs typeface="Times New Roman" panose="02020603050405020304" pitchFamily="18" charset="0"/>
              </a:rPr>
              <a:t>Sources</a:t>
            </a:r>
            <a:r>
              <a:rPr lang="en-US" i="1" dirty="0">
                <a:latin typeface="Times New Roman" panose="02020603050405020304" pitchFamily="18" charset="0"/>
                <a:cs typeface="Times New Roman" panose="02020603050405020304" pitchFamily="18" charset="0"/>
              </a:rPr>
              <a:t>, such as Ramp, Random Generator, Step, </a:t>
            </a:r>
            <a:r>
              <a:rPr lang="en-US" i="1" dirty="0" err="1">
                <a:latin typeface="Times New Roman" panose="02020603050405020304" pitchFamily="18" charset="0"/>
                <a:cs typeface="Times New Roman" panose="02020603050405020304" pitchFamily="18" charset="0"/>
              </a:rPr>
              <a:t>etc</a:t>
            </a:r>
            <a:r>
              <a:rPr lang="en-US"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055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Commonly Used Blocks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0864" y="1540755"/>
            <a:ext cx="4443983" cy="4900910"/>
          </a:xfrm>
        </p:spPr>
      </p:pic>
    </p:spTree>
    <p:extLst>
      <p:ext uri="{BB962C8B-B14F-4D97-AF65-F5344CB8AC3E}">
        <p14:creationId xmlns:p14="http://schemas.microsoft.com/office/powerpoint/2010/main" val="2867011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a:extLst>
              <a:ext uri="{28A0092B-C50C-407E-A947-70E740481C1C}">
                <a14:useLocalDpi xmlns:a14="http://schemas.microsoft.com/office/drawing/2010/main" val="0"/>
              </a:ext>
            </a:extLst>
          </a:blip>
          <a:srcRect l="4077" t="22914"/>
          <a:stretch/>
        </p:blipFill>
        <p:spPr>
          <a:xfrm>
            <a:off x="2251183" y="1431236"/>
            <a:ext cx="4715818" cy="4801008"/>
          </a:xfrm>
        </p:spPr>
      </p:pic>
      <p:sp>
        <p:nvSpPr>
          <p:cNvPr id="2" name="Title 1"/>
          <p:cNvSpPr>
            <a:spLocks noGrp="1"/>
          </p:cNvSpPr>
          <p:nvPr>
            <p:ph type="title"/>
          </p:nvPr>
        </p:nvSpPr>
        <p:spPr/>
        <p:txBody>
          <a:bodyPr/>
          <a:lstStyle/>
          <a:p>
            <a:r>
              <a:rPr lang="en-US" dirty="0" smtClean="0"/>
              <a:t>Continuous Blocks </a:t>
            </a:r>
            <a:endParaRPr lang="en-US" dirty="0"/>
          </a:p>
        </p:txBody>
      </p:sp>
    </p:spTree>
    <p:extLst>
      <p:ext uri="{BB962C8B-B14F-4D97-AF65-F5344CB8AC3E}">
        <p14:creationId xmlns:p14="http://schemas.microsoft.com/office/powerpoint/2010/main" val="1918412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Operations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417" y="1256597"/>
            <a:ext cx="6390861" cy="5323107"/>
          </a:xfrm>
        </p:spPr>
      </p:pic>
    </p:spTree>
    <p:extLst>
      <p:ext uri="{BB962C8B-B14F-4D97-AF65-F5344CB8AC3E}">
        <p14:creationId xmlns:p14="http://schemas.microsoft.com/office/powerpoint/2010/main" val="3735471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19"/>
            <a:ext cx="7886700" cy="1325563"/>
          </a:xfrm>
        </p:spPr>
        <p:txBody>
          <a:bodyPr/>
          <a:lstStyle/>
          <a:p>
            <a:pPr algn="ctr"/>
            <a:r>
              <a:rPr lang="en-US" dirty="0" smtClean="0"/>
              <a:t>Toolboxes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42" r="1" b="9942"/>
          <a:stretch/>
        </p:blipFill>
        <p:spPr>
          <a:xfrm>
            <a:off x="2842591" y="1257861"/>
            <a:ext cx="3707296" cy="5311904"/>
          </a:xfrm>
        </p:spPr>
      </p:pic>
    </p:spTree>
    <p:extLst>
      <p:ext uri="{BB962C8B-B14F-4D97-AF65-F5344CB8AC3E}">
        <p14:creationId xmlns:p14="http://schemas.microsoft.com/office/powerpoint/2010/main" val="2936606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465"/>
            <a:ext cx="7886700" cy="1325563"/>
          </a:xfrm>
        </p:spPr>
        <p:txBody>
          <a:bodyPr/>
          <a:lstStyle/>
          <a:p>
            <a:pPr algn="ctr"/>
            <a:r>
              <a:rPr lang="en-US" dirty="0" smtClean="0"/>
              <a:t>Help Window</a:t>
            </a:r>
            <a:endParaRPr lang="en-US" dirty="0"/>
          </a:p>
        </p:txBody>
      </p:sp>
      <p:sp>
        <p:nvSpPr>
          <p:cNvPr id="5" name="object 9"/>
          <p:cNvSpPr/>
          <p:nvPr/>
        </p:nvSpPr>
        <p:spPr>
          <a:xfrm>
            <a:off x="2892866" y="1312704"/>
            <a:ext cx="4039870" cy="5377179"/>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45324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Help Window</a:t>
            </a:r>
          </a:p>
        </p:txBody>
      </p:sp>
      <p:sp>
        <p:nvSpPr>
          <p:cNvPr id="4" name="object 12"/>
          <p:cNvSpPr/>
          <p:nvPr/>
        </p:nvSpPr>
        <p:spPr>
          <a:xfrm>
            <a:off x="844826" y="1371600"/>
            <a:ext cx="7670523" cy="5208104"/>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254398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Sources</a:t>
            </a:r>
            <a:endParaRPr lang="en-US" dirty="0"/>
          </a:p>
        </p:txBody>
      </p:sp>
      <p:sp>
        <p:nvSpPr>
          <p:cNvPr id="3" name="Content Placeholder 2"/>
          <p:cNvSpPr>
            <a:spLocks noGrp="1"/>
          </p:cNvSpPr>
          <p:nvPr>
            <p:ph idx="1"/>
          </p:nvPr>
        </p:nvSpPr>
        <p:spPr/>
        <p:txBody>
          <a:bodyPr/>
          <a:lstStyle/>
          <a:p>
            <a:r>
              <a:rPr lang="en-US" dirty="0"/>
              <a:t>Source Blocks </a:t>
            </a:r>
            <a:r>
              <a:rPr lang="en-US" dirty="0" smtClean="0"/>
              <a:t>are </a:t>
            </a:r>
            <a:r>
              <a:rPr lang="en-US" dirty="0"/>
              <a:t>used to generate </a:t>
            </a:r>
            <a:r>
              <a:rPr lang="en-US" dirty="0" smtClean="0"/>
              <a:t>signals</a:t>
            </a:r>
          </a:p>
          <a:p>
            <a:r>
              <a:rPr lang="en-US" dirty="0"/>
              <a:t>Notice that all of the source blocks have a single output and </a:t>
            </a:r>
            <a:r>
              <a:rPr lang="en-US" dirty="0" smtClean="0"/>
              <a:t>no input</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4165462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841" y="280892"/>
            <a:ext cx="3638550" cy="6286691"/>
          </a:xfrm>
          <a:prstGeom prst="rect">
            <a:avLst/>
          </a:prstGeom>
        </p:spPr>
      </p:pic>
      <p:sp>
        <p:nvSpPr>
          <p:cNvPr id="9" name="Content Placeholder 8"/>
          <p:cNvSpPr>
            <a:spLocks noGrp="1"/>
          </p:cNvSpPr>
          <p:nvPr>
            <p:ph idx="1"/>
          </p:nvPr>
        </p:nvSpPr>
        <p:spPr>
          <a:xfrm>
            <a:off x="3887391" y="365760"/>
            <a:ext cx="4629150" cy="6117336"/>
          </a:xfrm>
        </p:spPr>
        <p:txBody>
          <a:bodyPr>
            <a:normAutofit/>
          </a:bodyPr>
          <a:lstStyle/>
          <a:p>
            <a:pPr algn="just"/>
            <a:r>
              <a:rPr lang="en-US" sz="2400" b="1" dirty="0"/>
              <a:t>Constant </a:t>
            </a:r>
          </a:p>
          <a:p>
            <a:pPr marL="0" indent="0" algn="just">
              <a:buNone/>
            </a:pPr>
            <a:r>
              <a:rPr lang="en-US" sz="2400" dirty="0"/>
              <a:t>The Constant Source Block simply generates a constant </a:t>
            </a:r>
            <a:r>
              <a:rPr lang="en-US" sz="2400" dirty="0" smtClean="0"/>
              <a:t>signal</a:t>
            </a:r>
          </a:p>
          <a:p>
            <a:pPr marL="0" indent="0" algn="just">
              <a:buNone/>
            </a:pPr>
            <a:endParaRPr lang="en-US" sz="2400" dirty="0" smtClean="0"/>
          </a:p>
          <a:p>
            <a:pPr algn="just"/>
            <a:r>
              <a:rPr lang="en-US" sz="2400" b="1" dirty="0"/>
              <a:t>From File </a:t>
            </a:r>
          </a:p>
          <a:p>
            <a:pPr marL="0" indent="0" algn="just">
              <a:buNone/>
            </a:pPr>
            <a:r>
              <a:rPr lang="en-US" sz="2400" dirty="0"/>
              <a:t>The From File Source Block outputs a signal taken from </a:t>
            </a:r>
            <a:r>
              <a:rPr lang="en-US" sz="2400" dirty="0" smtClean="0"/>
              <a:t>a specified </a:t>
            </a:r>
            <a:r>
              <a:rPr lang="en-US" sz="2400" dirty="0"/>
              <a:t>.mat file. A matrix saved in MATLAB as a .mat file </a:t>
            </a:r>
            <a:r>
              <a:rPr lang="en-US" sz="2400" dirty="0" smtClean="0"/>
              <a:t>will become </a:t>
            </a:r>
            <a:r>
              <a:rPr lang="en-US" sz="2400" dirty="0"/>
              <a:t>a </a:t>
            </a:r>
            <a:r>
              <a:rPr lang="en-US" sz="2400" dirty="0" smtClean="0"/>
              <a:t>signal</a:t>
            </a:r>
          </a:p>
          <a:p>
            <a:pPr marL="0" indent="0" algn="just">
              <a:buNone/>
            </a:pPr>
            <a:endParaRPr lang="en-US" sz="2400" dirty="0" smtClean="0"/>
          </a:p>
          <a:p>
            <a:pPr algn="just"/>
            <a:r>
              <a:rPr lang="en-US" sz="2400" b="1" dirty="0"/>
              <a:t>From Workspace </a:t>
            </a:r>
          </a:p>
          <a:p>
            <a:pPr marL="0" indent="0" algn="just">
              <a:buNone/>
            </a:pPr>
            <a:r>
              <a:rPr lang="en-US" sz="2400" dirty="0" smtClean="0"/>
              <a:t>Values are taken from workspace </a:t>
            </a:r>
            <a:endParaRPr lang="en-US" sz="2400" dirty="0"/>
          </a:p>
        </p:txBody>
      </p:sp>
    </p:spTree>
    <p:extLst>
      <p:ext uri="{BB962C8B-B14F-4D97-AF65-F5344CB8AC3E}">
        <p14:creationId xmlns:p14="http://schemas.microsoft.com/office/powerpoint/2010/main" val="486466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Sinks</a:t>
            </a:r>
            <a:endParaRPr lang="en-US" dirty="0"/>
          </a:p>
        </p:txBody>
      </p:sp>
      <p:sp>
        <p:nvSpPr>
          <p:cNvPr id="6" name="Content Placeholder 5"/>
          <p:cNvSpPr>
            <a:spLocks noGrp="1"/>
          </p:cNvSpPr>
          <p:nvPr>
            <p:ph idx="1"/>
          </p:nvPr>
        </p:nvSpPr>
        <p:spPr/>
        <p:txBody>
          <a:bodyPr/>
          <a:lstStyle/>
          <a:p>
            <a:r>
              <a:rPr lang="en-US" dirty="0"/>
              <a:t>Sink Blocks are used to display or output signals. </a:t>
            </a:r>
            <a:endParaRPr lang="en-US" dirty="0" smtClean="0"/>
          </a:p>
          <a:p>
            <a:r>
              <a:rPr lang="en-US" dirty="0"/>
              <a:t>Notice that all of the sink blocks have inputs and no outputs. </a:t>
            </a:r>
            <a:r>
              <a:rPr lang="en-US" dirty="0" smtClean="0"/>
              <a:t>Most have </a:t>
            </a:r>
            <a:r>
              <a:rPr lang="en-US" dirty="0"/>
              <a:t>a single input</a:t>
            </a:r>
            <a:r>
              <a:rPr lang="en-US" dirty="0" smtClean="0"/>
              <a:t>.</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567"/>
          <a:stretch/>
        </p:blipFill>
        <p:spPr>
          <a:xfrm>
            <a:off x="816102" y="3227832"/>
            <a:ext cx="7699248" cy="3008376"/>
          </a:xfrm>
          <a:prstGeom prst="rect">
            <a:avLst/>
          </a:prstGeom>
        </p:spPr>
      </p:pic>
    </p:spTree>
    <p:extLst>
      <p:ext uri="{BB962C8B-B14F-4D97-AF65-F5344CB8AC3E}">
        <p14:creationId xmlns:p14="http://schemas.microsoft.com/office/powerpoint/2010/main" val="3756403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is Simulink ? </a:t>
            </a:r>
          </a:p>
        </p:txBody>
      </p:sp>
      <p:sp>
        <p:nvSpPr>
          <p:cNvPr id="3" name="Content Placeholder 2"/>
          <p:cNvSpPr>
            <a:spLocks noGrp="1"/>
          </p:cNvSpPr>
          <p:nvPr>
            <p:ph idx="1"/>
          </p:nvPr>
        </p:nvSpPr>
        <p:spPr/>
        <p:txBody>
          <a:bodyPr/>
          <a:lstStyle/>
          <a:p>
            <a:pPr algn="just"/>
            <a:r>
              <a:rPr lang="en-US" dirty="0"/>
              <a:t>Simulink is an environment for simulation and model-based design for dynamic and embedded </a:t>
            </a:r>
            <a:r>
              <a:rPr lang="en-US" dirty="0" smtClean="0"/>
              <a:t>systems</a:t>
            </a:r>
            <a:r>
              <a:rPr lang="en-US" dirty="0"/>
              <a:t>. </a:t>
            </a:r>
            <a:endParaRPr lang="en-US" dirty="0" smtClean="0"/>
          </a:p>
          <a:p>
            <a:pPr algn="just"/>
            <a:r>
              <a:rPr lang="en-US" dirty="0" smtClean="0"/>
              <a:t>It </a:t>
            </a:r>
            <a:r>
              <a:rPr lang="en-US" dirty="0"/>
              <a:t>provides an interactive </a:t>
            </a:r>
            <a:r>
              <a:rPr lang="en-US" dirty="0">
                <a:solidFill>
                  <a:srgbClr val="FF0000"/>
                </a:solidFill>
              </a:rPr>
              <a:t>graphical environment </a:t>
            </a:r>
            <a:r>
              <a:rPr lang="en-US" dirty="0"/>
              <a:t>and a customizable set of block libraries </a:t>
            </a:r>
            <a:r>
              <a:rPr lang="en-US" dirty="0" smtClean="0"/>
              <a:t> that </a:t>
            </a:r>
            <a:r>
              <a:rPr lang="en-US" dirty="0"/>
              <a:t>let you design, simulate, implement, and test a variety of time-varying systems, including </a:t>
            </a:r>
            <a:r>
              <a:rPr lang="en-US" dirty="0" smtClean="0">
                <a:solidFill>
                  <a:srgbClr val="FF0000"/>
                </a:solidFill>
              </a:rPr>
              <a:t>communications</a:t>
            </a:r>
            <a:r>
              <a:rPr lang="en-US" dirty="0">
                <a:solidFill>
                  <a:srgbClr val="FF0000"/>
                </a:solidFill>
              </a:rPr>
              <a:t>, controls, signal processing, </a:t>
            </a:r>
            <a:r>
              <a:rPr lang="en-US" dirty="0" smtClean="0">
                <a:solidFill>
                  <a:srgbClr val="FF0000"/>
                </a:solidFill>
              </a:rPr>
              <a:t>and </a:t>
            </a:r>
            <a:r>
              <a:rPr lang="en-US" dirty="0">
                <a:solidFill>
                  <a:srgbClr val="FF0000"/>
                </a:solidFill>
              </a:rPr>
              <a:t>image processing</a:t>
            </a:r>
            <a:r>
              <a:rPr lang="en-US" dirty="0"/>
              <a:t>.</a:t>
            </a:r>
          </a:p>
          <a:p>
            <a:pPr algn="just"/>
            <a:endParaRPr lang="en-US" dirty="0"/>
          </a:p>
        </p:txBody>
      </p:sp>
    </p:spTree>
    <p:extLst>
      <p:ext uri="{BB962C8B-B14F-4D97-AF65-F5344CB8AC3E}">
        <p14:creationId xmlns:p14="http://schemas.microsoft.com/office/powerpoint/2010/main" val="4014015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Sinks</a:t>
            </a:r>
          </a:p>
        </p:txBody>
      </p:sp>
      <p:sp>
        <p:nvSpPr>
          <p:cNvPr id="3" name="Content Placeholder 2"/>
          <p:cNvSpPr>
            <a:spLocks noGrp="1"/>
          </p:cNvSpPr>
          <p:nvPr>
            <p:ph idx="1"/>
          </p:nvPr>
        </p:nvSpPr>
        <p:spPr/>
        <p:txBody>
          <a:bodyPr>
            <a:normAutofit/>
          </a:bodyPr>
          <a:lstStyle/>
          <a:p>
            <a:pPr algn="just"/>
            <a:r>
              <a:rPr lang="en-US" sz="2400" b="1" dirty="0"/>
              <a:t>Scope </a:t>
            </a:r>
            <a:r>
              <a:rPr lang="en-US" sz="2400" dirty="0" smtClean="0"/>
              <a:t>– Used to display outputs as function of time </a:t>
            </a:r>
          </a:p>
          <a:p>
            <a:pPr algn="just"/>
            <a:r>
              <a:rPr lang="en-US" sz="2400" b="1" dirty="0" smtClean="0"/>
              <a:t>To </a:t>
            </a:r>
            <a:r>
              <a:rPr lang="en-US" sz="2400" b="1" dirty="0"/>
              <a:t>File </a:t>
            </a:r>
            <a:r>
              <a:rPr lang="en-US" sz="2400" dirty="0"/>
              <a:t>–The To File Sink Block saves a signal to a .mat file in the </a:t>
            </a:r>
            <a:r>
              <a:rPr lang="en-US" sz="2400" dirty="0" smtClean="0"/>
              <a:t>same way </a:t>
            </a:r>
            <a:r>
              <a:rPr lang="en-US" sz="2400" dirty="0"/>
              <a:t>that the From File Source Block reads from a </a:t>
            </a:r>
            <a:r>
              <a:rPr lang="en-US" sz="2400" dirty="0" smtClean="0"/>
              <a:t>file</a:t>
            </a:r>
          </a:p>
          <a:p>
            <a:pPr algn="just"/>
            <a:r>
              <a:rPr lang="en-US" sz="2400" b="1" dirty="0" smtClean="0"/>
              <a:t>XY graph </a:t>
            </a:r>
            <a:r>
              <a:rPr lang="en-US" sz="2400" dirty="0" smtClean="0"/>
              <a:t>- </a:t>
            </a:r>
            <a:r>
              <a:rPr lang="en-US" sz="2400" dirty="0"/>
              <a:t>The XY Graph Sink Block plots one signal against another. It is useful for phase-plane plots, etc</a:t>
            </a:r>
            <a:r>
              <a:rPr lang="en-US" sz="2400" dirty="0" smtClean="0"/>
              <a:t>.</a:t>
            </a:r>
          </a:p>
          <a:p>
            <a:pPr algn="just"/>
            <a:r>
              <a:rPr lang="en-US" sz="2400" b="1" dirty="0" smtClean="0"/>
              <a:t>To Workspace </a:t>
            </a:r>
            <a:r>
              <a:rPr lang="en-US" sz="2400" dirty="0" smtClean="0"/>
              <a:t>- </a:t>
            </a:r>
            <a:r>
              <a:rPr lang="en-US" sz="2400" dirty="0"/>
              <a:t>The To Workspace Sink Block stores a signal in a </a:t>
            </a:r>
            <a:r>
              <a:rPr lang="en-US" sz="2400" dirty="0" smtClean="0"/>
              <a:t>specified workspace </a:t>
            </a:r>
            <a:r>
              <a:rPr lang="en-US" sz="2400" dirty="0"/>
              <a:t>variable. Unlike the To File Sink Block, the time is </a:t>
            </a:r>
            <a:r>
              <a:rPr lang="en-US" sz="2400" dirty="0" smtClean="0"/>
              <a:t>not saved </a:t>
            </a:r>
            <a:r>
              <a:rPr lang="en-US" sz="2400" dirty="0"/>
              <a:t>in the variable, and must be stored separately. </a:t>
            </a:r>
          </a:p>
          <a:p>
            <a:endParaRPr lang="en-US" sz="3200" dirty="0"/>
          </a:p>
        </p:txBody>
      </p:sp>
    </p:spTree>
    <p:extLst>
      <p:ext uri="{BB962C8B-B14F-4D97-AF65-F5344CB8AC3E}">
        <p14:creationId xmlns:p14="http://schemas.microsoft.com/office/powerpoint/2010/main" val="3683045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Moving Blocks into the Model Window</a:t>
            </a:r>
            <a:br>
              <a:rPr lang="en-US" dirty="0"/>
            </a:br>
            <a:endParaRPr lang="en-US" dirty="0"/>
          </a:p>
        </p:txBody>
      </p:sp>
      <p:sp>
        <p:nvSpPr>
          <p:cNvPr id="4" name="Content Placeholder 3"/>
          <p:cNvSpPr>
            <a:spLocks noGrp="1"/>
          </p:cNvSpPr>
          <p:nvPr>
            <p:ph idx="1"/>
          </p:nvPr>
        </p:nvSpPr>
        <p:spPr/>
        <p:txBody>
          <a:bodyPr>
            <a:normAutofit/>
          </a:bodyPr>
          <a:lstStyle/>
          <a:p>
            <a:pPr algn="just"/>
            <a:r>
              <a:rPr lang="en-US" sz="2000" dirty="0"/>
              <a:t>Click the </a:t>
            </a:r>
            <a:r>
              <a:rPr lang="en-US" sz="2000" dirty="0">
                <a:solidFill>
                  <a:srgbClr val="FF0000"/>
                </a:solidFill>
              </a:rPr>
              <a:t>+ </a:t>
            </a:r>
            <a:r>
              <a:rPr lang="en-US" sz="2000" dirty="0"/>
              <a:t>sign next to </a:t>
            </a:r>
            <a:r>
              <a:rPr lang="en-US" sz="2000" dirty="0" smtClean="0">
                <a:solidFill>
                  <a:srgbClr val="FF0000"/>
                </a:solidFill>
              </a:rPr>
              <a:t>DSP system Block set </a:t>
            </a:r>
            <a:r>
              <a:rPr lang="en-US" sz="2000" dirty="0"/>
              <a:t>in the left pane of the </a:t>
            </a:r>
            <a:r>
              <a:rPr lang="en-US" sz="2000" dirty="0" smtClean="0"/>
              <a:t>Library Browser</a:t>
            </a:r>
            <a:r>
              <a:rPr lang="en-US" sz="2000" dirty="0"/>
              <a:t>. This displays a list of the Signal Processing </a:t>
            </a:r>
            <a:r>
              <a:rPr lang="en-US" sz="2000" dirty="0" smtClean="0"/>
              <a:t>Block set </a:t>
            </a:r>
            <a:r>
              <a:rPr lang="en-US" sz="2000" dirty="0"/>
              <a:t>libraries.</a:t>
            </a:r>
          </a:p>
          <a:p>
            <a:pPr algn="just"/>
            <a:r>
              <a:rPr lang="en-US" sz="2000" dirty="0"/>
              <a:t>Click </a:t>
            </a:r>
            <a:r>
              <a:rPr lang="en-US" sz="2000" dirty="0" smtClean="0">
                <a:solidFill>
                  <a:srgbClr val="FF0000"/>
                </a:solidFill>
              </a:rPr>
              <a:t>Sources </a:t>
            </a:r>
            <a:r>
              <a:rPr lang="en-US" sz="2000" dirty="0"/>
              <a:t>in the left pane. This displays a list of the DSP Sources library blocks in the right pane. If you do not see the Sine Wave block, scroll down the list until it is visible.</a:t>
            </a:r>
          </a:p>
          <a:p>
            <a:pPr algn="just"/>
            <a:r>
              <a:rPr lang="en-US" sz="2000" dirty="0"/>
              <a:t>Click the </a:t>
            </a:r>
            <a:r>
              <a:rPr lang="en-US" sz="2000" dirty="0">
                <a:solidFill>
                  <a:srgbClr val="FF0000"/>
                </a:solidFill>
              </a:rPr>
              <a:t>Sine Wave block </a:t>
            </a:r>
            <a:r>
              <a:rPr lang="en-US" sz="2000" dirty="0"/>
              <a:t>and drag it into the model window. </a:t>
            </a:r>
          </a:p>
          <a:p>
            <a:pPr algn="just"/>
            <a:r>
              <a:rPr lang="en-US" sz="2000" dirty="0"/>
              <a:t>Click DSP </a:t>
            </a:r>
            <a:r>
              <a:rPr lang="en-US" sz="2000" dirty="0">
                <a:solidFill>
                  <a:srgbClr val="FF0000"/>
                </a:solidFill>
              </a:rPr>
              <a:t>Sinks</a:t>
            </a:r>
            <a:r>
              <a:rPr lang="en-US" sz="2000" dirty="0"/>
              <a:t> in the left pane of the Library Browser.</a:t>
            </a:r>
          </a:p>
          <a:p>
            <a:pPr algn="just"/>
            <a:r>
              <a:rPr lang="en-US" sz="2000" dirty="0"/>
              <a:t>Scroll down in the right pane of the Library Browser until you see the </a:t>
            </a:r>
            <a:r>
              <a:rPr lang="en-US" sz="2000" dirty="0">
                <a:solidFill>
                  <a:srgbClr val="FF0000"/>
                </a:solidFill>
              </a:rPr>
              <a:t>Vector Scope block</a:t>
            </a:r>
            <a:r>
              <a:rPr lang="en-US" sz="2000" dirty="0"/>
              <a:t>, and drag the block into the model window to the right of the Sine Wave block</a:t>
            </a:r>
          </a:p>
        </p:txBody>
      </p:sp>
    </p:spTree>
    <p:extLst>
      <p:ext uri="{BB962C8B-B14F-4D97-AF65-F5344CB8AC3E}">
        <p14:creationId xmlns:p14="http://schemas.microsoft.com/office/powerpoint/2010/main" val="3413473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8021" y="920971"/>
            <a:ext cx="7969031" cy="5016057"/>
            <a:chOff x="448021" y="920971"/>
            <a:chExt cx="7969031" cy="5016057"/>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21" y="920971"/>
              <a:ext cx="7969031" cy="5016057"/>
            </a:xfrm>
            <a:prstGeom prst="rect">
              <a:avLst/>
            </a:prstGeom>
          </p:spPr>
        </p:pic>
        <p:sp>
          <p:nvSpPr>
            <p:cNvPr id="6" name="Oval 5"/>
            <p:cNvSpPr/>
            <p:nvPr/>
          </p:nvSpPr>
          <p:spPr>
            <a:xfrm>
              <a:off x="3666744" y="1837944"/>
              <a:ext cx="905256" cy="694944"/>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4025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Connecting </a:t>
            </a:r>
            <a:r>
              <a:rPr lang="en-US" dirty="0" smtClean="0"/>
              <a:t>Blocks</a:t>
            </a:r>
            <a:endParaRPr lang="en-US" dirty="0"/>
          </a:p>
        </p:txBody>
      </p:sp>
      <p:sp>
        <p:nvSpPr>
          <p:cNvPr id="3" name="Content Placeholder 2"/>
          <p:cNvSpPr>
            <a:spLocks noGrp="1"/>
          </p:cNvSpPr>
          <p:nvPr>
            <p:ph idx="1"/>
          </p:nvPr>
        </p:nvSpPr>
        <p:spPr/>
        <p:txBody>
          <a:bodyPr>
            <a:normAutofit/>
          </a:bodyPr>
          <a:lstStyle/>
          <a:p>
            <a:pPr algn="just"/>
            <a:r>
              <a:rPr lang="en-US" sz="2400" dirty="0"/>
              <a:t>The small arrowhead pointing outward from the right side of the Sine Wave block is an </a:t>
            </a:r>
            <a:r>
              <a:rPr lang="en-US" sz="2400" dirty="0" smtClean="0"/>
              <a:t>output port </a:t>
            </a:r>
            <a:r>
              <a:rPr lang="en-US" sz="2400" dirty="0"/>
              <a:t>for the data the block generates. The arrowhead pointing inward on the Vector Scope block is an input port. To connect the two blocks, click the output port of the Sine Wave block and drag the mouse toward the input port of the Vector Scope block, as shown in the following figure.</a:t>
            </a:r>
          </a:p>
          <a:p>
            <a:endParaRPr lang="en-US" sz="2400" dirty="0"/>
          </a:p>
        </p:txBody>
      </p:sp>
      <p:sp>
        <p:nvSpPr>
          <p:cNvPr id="5" name="object 10"/>
          <p:cNvSpPr/>
          <p:nvPr/>
        </p:nvSpPr>
        <p:spPr>
          <a:xfrm>
            <a:off x="3127248" y="4874509"/>
            <a:ext cx="2162555" cy="999743"/>
          </a:xfrm>
          <a:prstGeom prst="rect">
            <a:avLst/>
          </a:prstGeom>
          <a:blipFill>
            <a:blip r:embed="rId2" cstate="print"/>
            <a:stretch>
              <a:fillRect/>
            </a:stretch>
          </a:blipFill>
        </p:spPr>
        <p:txBody>
          <a:bodyPr wrap="square" lIns="0" tIns="0" rIns="0" bIns="0" rtlCol="0">
            <a:noAutofit/>
          </a:bodyPr>
          <a:lstStyle/>
          <a:p>
            <a:endParaRPr/>
          </a:p>
        </p:txBody>
      </p:sp>
      <p:pic>
        <p:nvPicPr>
          <p:cNvPr id="8" name="Picture 7"/>
          <p:cNvPicPr>
            <a:picLocks noChangeAspect="1"/>
          </p:cNvPicPr>
          <p:nvPr/>
        </p:nvPicPr>
        <p:blipFill>
          <a:blip r:embed="rId3"/>
          <a:stretch>
            <a:fillRect/>
          </a:stretch>
        </p:blipFill>
        <p:spPr>
          <a:xfrm>
            <a:off x="806767" y="4269671"/>
            <a:ext cx="2867025" cy="1209675"/>
          </a:xfrm>
          <a:prstGeom prst="rect">
            <a:avLst/>
          </a:prstGeom>
        </p:spPr>
      </p:pic>
      <p:pic>
        <p:nvPicPr>
          <p:cNvPr id="9" name="Picture 8"/>
          <p:cNvPicPr>
            <a:picLocks noChangeAspect="1"/>
          </p:cNvPicPr>
          <p:nvPr/>
        </p:nvPicPr>
        <p:blipFill>
          <a:blip r:embed="rId4"/>
          <a:stretch>
            <a:fillRect/>
          </a:stretch>
        </p:blipFill>
        <p:spPr>
          <a:xfrm>
            <a:off x="5071681" y="4356644"/>
            <a:ext cx="3133725" cy="1314450"/>
          </a:xfrm>
          <a:prstGeom prst="rect">
            <a:avLst/>
          </a:prstGeom>
        </p:spPr>
      </p:pic>
    </p:spTree>
    <p:extLst>
      <p:ext uri="{BB962C8B-B14F-4D97-AF65-F5344CB8AC3E}">
        <p14:creationId xmlns:p14="http://schemas.microsoft.com/office/powerpoint/2010/main" val="2120261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Setting Block </a:t>
            </a:r>
            <a:r>
              <a:rPr lang="en-US" dirty="0" smtClean="0"/>
              <a:t>Parameters </a:t>
            </a:r>
            <a:br>
              <a:rPr lang="en-US" dirty="0" smtClean="0"/>
            </a:br>
            <a:r>
              <a:rPr lang="en-US" dirty="0" smtClean="0"/>
              <a:t>– Sine wave</a:t>
            </a:r>
            <a:endParaRPr lang="en-US" dirty="0"/>
          </a:p>
        </p:txBody>
      </p:sp>
      <p:sp>
        <p:nvSpPr>
          <p:cNvPr id="3" name="Content Placeholder 2"/>
          <p:cNvSpPr>
            <a:spLocks noGrp="1"/>
          </p:cNvSpPr>
          <p:nvPr>
            <p:ph idx="1"/>
          </p:nvPr>
        </p:nvSpPr>
        <p:spPr>
          <a:xfrm>
            <a:off x="628650" y="1825624"/>
            <a:ext cx="7886700" cy="4822063"/>
          </a:xfrm>
        </p:spPr>
        <p:txBody>
          <a:bodyPr>
            <a:normAutofit lnSpcReduction="10000"/>
          </a:bodyPr>
          <a:lstStyle/>
          <a:p>
            <a:pPr marL="0" marR="9205" indent="0" algn="just">
              <a:lnSpc>
                <a:spcPct val="100000"/>
              </a:lnSpc>
              <a:spcBef>
                <a:spcPts val="0"/>
              </a:spcBef>
              <a:buNone/>
            </a:pPr>
            <a:endParaRPr lang="en-US" sz="2400" dirty="0" smtClean="0">
              <a:latin typeface="Arial" panose="020B0604020202020204" pitchFamily="34" charset="0"/>
              <a:cs typeface="Arial" panose="020B0604020202020204" pitchFamily="34" charset="0"/>
            </a:endParaRPr>
          </a:p>
          <a:p>
            <a:pPr marL="0" marR="9205" indent="0" algn="just">
              <a:lnSpc>
                <a:spcPct val="100000"/>
              </a:lnSpc>
              <a:spcBef>
                <a:spcPts val="0"/>
              </a:spcBef>
            </a:pPr>
            <a:r>
              <a:rPr lang="en-US" sz="2400" dirty="0" smtClean="0">
                <a:latin typeface="Arial" panose="020B0604020202020204" pitchFamily="34" charset="0"/>
                <a:cs typeface="Arial" panose="020B0604020202020204" pitchFamily="34" charset="0"/>
              </a:rPr>
              <a:t> Set </a:t>
            </a:r>
            <a:r>
              <a:rPr lang="en-US" sz="2400" b="1" dirty="0">
                <a:latin typeface="Arial" panose="020B0604020202020204" pitchFamily="34" charset="0"/>
                <a:cs typeface="Arial" panose="020B0604020202020204" pitchFamily="34" charset="0"/>
              </a:rPr>
              <a:t>Amplitude </a:t>
            </a:r>
            <a:r>
              <a:rPr lang="en-US" sz="2400" dirty="0">
                <a:latin typeface="Arial" panose="020B0604020202020204" pitchFamily="34" charset="0"/>
                <a:cs typeface="Arial" panose="020B0604020202020204" pitchFamily="34" charset="0"/>
              </a:rPr>
              <a:t>to 5.</a:t>
            </a:r>
          </a:p>
          <a:p>
            <a:pPr marL="0" marR="9205" indent="0" algn="just">
              <a:lnSpc>
                <a:spcPct val="100000"/>
              </a:lnSpc>
              <a:spcBef>
                <a:spcPts val="0"/>
              </a:spcBef>
            </a:pPr>
            <a:r>
              <a:rPr lang="en-US" sz="2400" dirty="0" smtClean="0">
                <a:latin typeface="Arial"/>
                <a:cs typeface="Arial"/>
              </a:rPr>
              <a:t> Set </a:t>
            </a:r>
            <a:r>
              <a:rPr lang="en-US" sz="2400" b="1" dirty="0">
                <a:latin typeface="Arial"/>
                <a:cs typeface="Arial"/>
              </a:rPr>
              <a:t>Freque</a:t>
            </a:r>
            <a:r>
              <a:rPr lang="en-US" sz="2400" b="1" spc="-4" dirty="0">
                <a:latin typeface="Arial"/>
                <a:cs typeface="Arial"/>
              </a:rPr>
              <a:t>n</a:t>
            </a:r>
            <a:r>
              <a:rPr lang="en-US" sz="2400" b="1" spc="4" dirty="0">
                <a:latin typeface="Arial"/>
                <a:cs typeface="Arial"/>
              </a:rPr>
              <a:t>c</a:t>
            </a:r>
            <a:r>
              <a:rPr lang="en-US" sz="2400" b="1" dirty="0">
                <a:latin typeface="Arial"/>
                <a:cs typeface="Arial"/>
              </a:rPr>
              <a:t>y</a:t>
            </a:r>
            <a:r>
              <a:rPr lang="en-US" sz="2400" b="1" spc="-9" dirty="0">
                <a:latin typeface="Arial"/>
                <a:cs typeface="Arial"/>
              </a:rPr>
              <a:t> </a:t>
            </a:r>
            <a:r>
              <a:rPr lang="en-US" sz="2400" dirty="0">
                <a:latin typeface="Arial"/>
                <a:cs typeface="Arial"/>
              </a:rPr>
              <a:t>to </a:t>
            </a:r>
            <a:r>
              <a:rPr lang="en-US" sz="2400" dirty="0">
                <a:latin typeface="Courier New"/>
                <a:cs typeface="Courier New"/>
              </a:rPr>
              <a:t>30</a:t>
            </a:r>
            <a:r>
              <a:rPr lang="en-US" sz="2400" dirty="0">
                <a:latin typeface="Arial"/>
                <a:cs typeface="Arial"/>
              </a:rPr>
              <a:t>.</a:t>
            </a:r>
          </a:p>
          <a:p>
            <a:pPr marL="0" indent="0" algn="just">
              <a:lnSpc>
                <a:spcPct val="100000"/>
              </a:lnSpc>
              <a:spcBef>
                <a:spcPts val="0"/>
              </a:spcBef>
            </a:pPr>
            <a:r>
              <a:rPr lang="en-US" sz="2400" dirty="0" smtClean="0">
                <a:latin typeface="Arial"/>
                <a:cs typeface="Arial"/>
              </a:rPr>
              <a:t> Set </a:t>
            </a:r>
            <a:r>
              <a:rPr lang="en-US" sz="2400" b="1" dirty="0">
                <a:latin typeface="Arial"/>
                <a:cs typeface="Arial"/>
              </a:rPr>
              <a:t>Samples per frame </a:t>
            </a:r>
            <a:r>
              <a:rPr lang="en-US" sz="2400" spc="-4" dirty="0">
                <a:latin typeface="Arial"/>
                <a:cs typeface="Arial"/>
              </a:rPr>
              <a:t>t</a:t>
            </a:r>
            <a:r>
              <a:rPr lang="en-US" sz="2400" dirty="0">
                <a:latin typeface="Arial"/>
                <a:cs typeface="Arial"/>
              </a:rPr>
              <a:t>o</a:t>
            </a:r>
            <a:r>
              <a:rPr lang="en-US" sz="2400" spc="-4" dirty="0">
                <a:latin typeface="Arial"/>
                <a:cs typeface="Arial"/>
              </a:rPr>
              <a:t> </a:t>
            </a:r>
            <a:r>
              <a:rPr lang="en-US" sz="2400" dirty="0">
                <a:latin typeface="Courier New"/>
                <a:cs typeface="Courier New"/>
              </a:rPr>
              <a:t>100</a:t>
            </a:r>
            <a:r>
              <a:rPr lang="en-US" sz="2400" dirty="0" smtClean="0">
                <a:latin typeface="Arial"/>
                <a:cs typeface="Arial"/>
              </a:rPr>
              <a:t>.</a:t>
            </a:r>
          </a:p>
          <a:p>
            <a:pPr marL="0" indent="0" algn="just">
              <a:lnSpc>
                <a:spcPct val="100000"/>
              </a:lnSpc>
              <a:spcBef>
                <a:spcPts val="0"/>
              </a:spcBef>
            </a:pPr>
            <a:r>
              <a:rPr lang="en-US" sz="2400" dirty="0" smtClean="0">
                <a:latin typeface="Arial"/>
                <a:cs typeface="Arial"/>
              </a:rPr>
              <a:t> Click</a:t>
            </a:r>
            <a:r>
              <a:rPr lang="en-US" sz="2400" spc="-4" dirty="0" smtClean="0">
                <a:latin typeface="Arial"/>
                <a:cs typeface="Arial"/>
              </a:rPr>
              <a:t> </a:t>
            </a:r>
            <a:r>
              <a:rPr lang="en-US" sz="2400" b="1" spc="-4" dirty="0">
                <a:latin typeface="Arial"/>
                <a:cs typeface="Arial"/>
              </a:rPr>
              <a:t>O</a:t>
            </a:r>
            <a:r>
              <a:rPr lang="en-US" sz="2400" b="1" dirty="0">
                <a:latin typeface="Arial"/>
                <a:cs typeface="Arial"/>
              </a:rPr>
              <a:t>K</a:t>
            </a:r>
            <a:r>
              <a:rPr lang="en-US" sz="2400" dirty="0" smtClean="0">
                <a:latin typeface="Arial"/>
                <a:cs typeface="Arial"/>
              </a:rPr>
              <a:t>.</a:t>
            </a:r>
          </a:p>
          <a:p>
            <a:pPr marL="12700" indent="0" algn="just">
              <a:lnSpc>
                <a:spcPct val="116666"/>
              </a:lnSpc>
              <a:spcBef>
                <a:spcPts val="0"/>
              </a:spcBef>
              <a:buNone/>
            </a:pPr>
            <a:endParaRPr lang="en-US" dirty="0">
              <a:latin typeface="Arial"/>
              <a:cs typeface="Arial"/>
            </a:endParaRPr>
          </a:p>
          <a:p>
            <a:pPr marL="12700" indent="0" algn="just">
              <a:lnSpc>
                <a:spcPct val="116666"/>
              </a:lnSpc>
              <a:spcBef>
                <a:spcPts val="0"/>
              </a:spcBef>
              <a:buNone/>
            </a:pPr>
            <a:endParaRPr lang="en-US" dirty="0" smtClean="0">
              <a:latin typeface="Arial"/>
              <a:cs typeface="Arial"/>
            </a:endParaRPr>
          </a:p>
          <a:p>
            <a:pPr marL="12700" indent="0" algn="just">
              <a:lnSpc>
                <a:spcPct val="116666"/>
              </a:lnSpc>
              <a:spcBef>
                <a:spcPts val="0"/>
              </a:spcBef>
              <a:buNone/>
            </a:pPr>
            <a:endParaRPr lang="en-US" dirty="0">
              <a:latin typeface="Arial"/>
              <a:cs typeface="Arial"/>
            </a:endParaRPr>
          </a:p>
          <a:p>
            <a:pPr marL="12700" indent="0" algn="just">
              <a:lnSpc>
                <a:spcPct val="116666"/>
              </a:lnSpc>
              <a:spcBef>
                <a:spcPts val="0"/>
              </a:spcBef>
              <a:buNone/>
            </a:pPr>
            <a:endParaRPr lang="en-US" dirty="0" smtClean="0">
              <a:latin typeface="Arial"/>
              <a:cs typeface="Arial"/>
            </a:endParaRPr>
          </a:p>
          <a:p>
            <a:pPr marL="12700" indent="0" algn="just">
              <a:lnSpc>
                <a:spcPct val="116666"/>
              </a:lnSpc>
              <a:spcBef>
                <a:spcPts val="0"/>
              </a:spcBef>
              <a:buNone/>
            </a:pPr>
            <a:endParaRPr lang="en-US" dirty="0" smtClean="0">
              <a:latin typeface="Arial"/>
              <a:cs typeface="Arial"/>
            </a:endParaRPr>
          </a:p>
          <a:p>
            <a:pPr marL="12700" indent="0" algn="just">
              <a:lnSpc>
                <a:spcPct val="116666"/>
              </a:lnSpc>
              <a:spcBef>
                <a:spcPts val="0"/>
              </a:spcBef>
              <a:buNone/>
            </a:pPr>
            <a:r>
              <a:rPr lang="en-US" sz="2000" b="1" i="1" dirty="0" smtClean="0">
                <a:latin typeface="Arial"/>
                <a:cs typeface="Arial"/>
              </a:rPr>
              <a:t>No</a:t>
            </a:r>
            <a:r>
              <a:rPr lang="en-US" sz="2000" b="1" i="1" spc="-4" dirty="0" smtClean="0">
                <a:latin typeface="Arial"/>
                <a:cs typeface="Arial"/>
              </a:rPr>
              <a:t>t</a:t>
            </a:r>
            <a:r>
              <a:rPr lang="en-US" sz="2000" b="1" i="1" dirty="0" smtClean="0">
                <a:latin typeface="Arial"/>
                <a:cs typeface="Arial"/>
              </a:rPr>
              <a:t>e: </a:t>
            </a:r>
            <a:r>
              <a:rPr lang="en-US" sz="2000" i="1" dirty="0" smtClean="0">
                <a:latin typeface="Arial"/>
                <a:cs typeface="Arial"/>
              </a:rPr>
              <a:t>You </a:t>
            </a:r>
            <a:r>
              <a:rPr lang="en-US" sz="2000" i="1" dirty="0">
                <a:latin typeface="Arial"/>
                <a:cs typeface="Arial"/>
              </a:rPr>
              <a:t>mu</a:t>
            </a:r>
            <a:r>
              <a:rPr lang="en-US" sz="2000" i="1" spc="4" dirty="0">
                <a:latin typeface="Arial"/>
                <a:cs typeface="Arial"/>
              </a:rPr>
              <a:t>s</a:t>
            </a:r>
            <a:r>
              <a:rPr lang="en-US" sz="2000" i="1" dirty="0">
                <a:latin typeface="Arial"/>
                <a:cs typeface="Arial"/>
              </a:rPr>
              <a:t>t</a:t>
            </a:r>
            <a:r>
              <a:rPr lang="en-US" sz="2000" i="1" spc="-4" dirty="0">
                <a:latin typeface="Arial"/>
                <a:cs typeface="Arial"/>
              </a:rPr>
              <a:t> </a:t>
            </a:r>
            <a:r>
              <a:rPr lang="en-US" sz="2000" i="1" dirty="0">
                <a:latin typeface="Arial"/>
                <a:cs typeface="Arial"/>
              </a:rPr>
              <a:t>set </a:t>
            </a:r>
            <a:r>
              <a:rPr lang="en-US" sz="2000" b="1" i="1" dirty="0">
                <a:latin typeface="Arial"/>
                <a:cs typeface="Arial"/>
              </a:rPr>
              <a:t>Samples per f</a:t>
            </a:r>
            <a:r>
              <a:rPr lang="en-US" sz="2000" b="1" i="1" spc="-4" dirty="0">
                <a:latin typeface="Arial"/>
                <a:cs typeface="Arial"/>
              </a:rPr>
              <a:t>r</a:t>
            </a:r>
            <a:r>
              <a:rPr lang="en-US" sz="2000" b="1" i="1" dirty="0">
                <a:latin typeface="Arial"/>
                <a:cs typeface="Arial"/>
              </a:rPr>
              <a:t>ame </a:t>
            </a:r>
            <a:r>
              <a:rPr lang="en-US" sz="2000" i="1" dirty="0">
                <a:latin typeface="Arial"/>
                <a:cs typeface="Arial"/>
              </a:rPr>
              <a:t>to a value larg</a:t>
            </a:r>
            <a:r>
              <a:rPr lang="en-US" sz="2000" i="1" spc="-4" dirty="0">
                <a:latin typeface="Arial"/>
                <a:cs typeface="Arial"/>
              </a:rPr>
              <a:t>e</a:t>
            </a:r>
            <a:r>
              <a:rPr lang="en-US" sz="2000" i="1" dirty="0">
                <a:latin typeface="Arial"/>
                <a:cs typeface="Arial"/>
              </a:rPr>
              <a:t>r than </a:t>
            </a:r>
            <a:r>
              <a:rPr lang="en-US" sz="2000" i="1" dirty="0">
                <a:latin typeface="Courier New"/>
                <a:cs typeface="Courier New"/>
              </a:rPr>
              <a:t>1</a:t>
            </a:r>
            <a:r>
              <a:rPr lang="en-US" sz="2000" i="1" spc="-325" dirty="0">
                <a:latin typeface="Courier New"/>
                <a:cs typeface="Courier New"/>
              </a:rPr>
              <a:t> </a:t>
            </a:r>
            <a:r>
              <a:rPr lang="en-US" sz="2000" i="1" dirty="0">
                <a:latin typeface="Arial"/>
                <a:cs typeface="Arial"/>
              </a:rPr>
              <a:t>to see an image of the sine</a:t>
            </a:r>
            <a:r>
              <a:rPr lang="en-US" sz="2000" i="1" spc="-4" dirty="0">
                <a:latin typeface="Arial"/>
                <a:cs typeface="Arial"/>
              </a:rPr>
              <a:t> </a:t>
            </a:r>
            <a:r>
              <a:rPr lang="en-US" sz="2000" i="1" dirty="0">
                <a:latin typeface="Arial"/>
                <a:cs typeface="Arial"/>
              </a:rPr>
              <a:t>wave in the Sco</a:t>
            </a:r>
            <a:r>
              <a:rPr lang="en-US" sz="2000" i="1" spc="-4" dirty="0">
                <a:latin typeface="Arial"/>
                <a:cs typeface="Arial"/>
              </a:rPr>
              <a:t>p</a:t>
            </a:r>
            <a:r>
              <a:rPr lang="en-US" sz="2000" i="1" dirty="0">
                <a:latin typeface="Arial"/>
                <a:cs typeface="Arial"/>
              </a:rPr>
              <a:t>e </a:t>
            </a:r>
            <a:r>
              <a:rPr lang="en-US" sz="2000" i="1" dirty="0" smtClean="0">
                <a:latin typeface="Arial"/>
                <a:cs typeface="Arial"/>
              </a:rPr>
              <a:t>bl</a:t>
            </a:r>
            <a:r>
              <a:rPr lang="en-US" sz="2000" i="1" spc="-4" dirty="0" smtClean="0">
                <a:latin typeface="Arial"/>
                <a:cs typeface="Arial"/>
              </a:rPr>
              <a:t>o</a:t>
            </a:r>
            <a:r>
              <a:rPr lang="en-US" sz="2000" i="1" dirty="0" smtClean="0">
                <a:latin typeface="Arial"/>
                <a:cs typeface="Arial"/>
              </a:rPr>
              <a:t>ck</a:t>
            </a:r>
            <a:endParaRPr lang="en-US" sz="2000" i="1" dirty="0"/>
          </a:p>
        </p:txBody>
      </p:sp>
      <p:sp>
        <p:nvSpPr>
          <p:cNvPr id="4" name="object 12"/>
          <p:cNvSpPr/>
          <p:nvPr/>
        </p:nvSpPr>
        <p:spPr>
          <a:xfrm>
            <a:off x="5266944" y="1600200"/>
            <a:ext cx="3538728" cy="4160520"/>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038712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Setting Simulation </a:t>
            </a:r>
            <a:r>
              <a:rPr lang="en-US" dirty="0" smtClean="0"/>
              <a:t>Parameters</a:t>
            </a:r>
            <a:endParaRPr lang="en-US" dirty="0"/>
          </a:p>
        </p:txBody>
      </p:sp>
      <p:sp>
        <p:nvSpPr>
          <p:cNvPr id="3" name="Content Placeholder 2"/>
          <p:cNvSpPr>
            <a:spLocks noGrp="1"/>
          </p:cNvSpPr>
          <p:nvPr>
            <p:ph idx="1"/>
          </p:nvPr>
        </p:nvSpPr>
        <p:spPr/>
        <p:txBody>
          <a:bodyPr/>
          <a:lstStyle/>
          <a:p>
            <a:pPr algn="just"/>
            <a:r>
              <a:rPr lang="en-US" sz="2400" dirty="0" smtClean="0"/>
              <a:t>Select </a:t>
            </a:r>
            <a:r>
              <a:rPr lang="en-US" sz="2400" dirty="0"/>
              <a:t>the </a:t>
            </a:r>
            <a:r>
              <a:rPr lang="en-US" sz="2400" dirty="0">
                <a:solidFill>
                  <a:srgbClr val="FF0000"/>
                </a:solidFill>
              </a:rPr>
              <a:t>Simulation</a:t>
            </a:r>
            <a:r>
              <a:rPr lang="en-US" sz="2400" dirty="0"/>
              <a:t> menu at the top of the model window.</a:t>
            </a:r>
          </a:p>
          <a:p>
            <a:pPr algn="just"/>
            <a:r>
              <a:rPr lang="en-US" sz="2400" dirty="0" smtClean="0"/>
              <a:t>Select </a:t>
            </a:r>
            <a:r>
              <a:rPr lang="en-US" sz="2400" dirty="0">
                <a:solidFill>
                  <a:srgbClr val="FF0000"/>
                </a:solidFill>
              </a:rPr>
              <a:t>Configuration parameters</a:t>
            </a:r>
            <a:r>
              <a:rPr lang="en-US" sz="2400" dirty="0"/>
              <a:t> to open the Configuration Parameters dialog box, as shown in the following figure.</a:t>
            </a:r>
          </a:p>
          <a:p>
            <a:endParaRPr lang="en-US" dirty="0"/>
          </a:p>
        </p:txBody>
      </p:sp>
      <p:sp>
        <p:nvSpPr>
          <p:cNvPr id="4" name="object 9"/>
          <p:cNvSpPr/>
          <p:nvPr/>
        </p:nvSpPr>
        <p:spPr>
          <a:xfrm>
            <a:off x="2286000" y="3704078"/>
            <a:ext cx="5258562" cy="2942844"/>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773960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Simulation Parameters</a:t>
            </a:r>
          </a:p>
        </p:txBody>
      </p:sp>
      <p:sp>
        <p:nvSpPr>
          <p:cNvPr id="3" name="Content Placeholder 2"/>
          <p:cNvSpPr>
            <a:spLocks noGrp="1"/>
          </p:cNvSpPr>
          <p:nvPr>
            <p:ph idx="1"/>
          </p:nvPr>
        </p:nvSpPr>
        <p:spPr>
          <a:xfrm>
            <a:off x="628650" y="1551304"/>
            <a:ext cx="7886700" cy="5142103"/>
          </a:xfrm>
        </p:spPr>
        <p:txBody>
          <a:bodyPr>
            <a:normAutofit/>
          </a:bodyPr>
          <a:lstStyle/>
          <a:p>
            <a:pPr algn="just"/>
            <a:r>
              <a:rPr lang="en-US" sz="2400" dirty="0"/>
              <a:t>Here you set important parameters such as: </a:t>
            </a:r>
          </a:p>
          <a:p>
            <a:pPr algn="just"/>
            <a:r>
              <a:rPr lang="en-US" sz="2400" dirty="0" smtClean="0"/>
              <a:t>Start </a:t>
            </a:r>
            <a:r>
              <a:rPr lang="en-US" sz="2400" dirty="0"/>
              <a:t>and Stop time for the simulation</a:t>
            </a:r>
          </a:p>
          <a:p>
            <a:pPr algn="just"/>
            <a:r>
              <a:rPr lang="en-US" sz="2400" dirty="0" smtClean="0"/>
              <a:t>What </a:t>
            </a:r>
            <a:r>
              <a:rPr lang="en-US" sz="2400" dirty="0"/>
              <a:t>kind of </a:t>
            </a:r>
            <a:r>
              <a:rPr lang="en-US" sz="2400" dirty="0">
                <a:solidFill>
                  <a:srgbClr val="FF0000"/>
                </a:solidFill>
              </a:rPr>
              <a:t>Solver</a:t>
            </a:r>
            <a:r>
              <a:rPr lang="en-US" sz="2400" dirty="0"/>
              <a:t> to be used (ode45, ode23 etc.)</a:t>
            </a:r>
          </a:p>
          <a:p>
            <a:pPr algn="just"/>
            <a:r>
              <a:rPr lang="en-US" sz="2400" dirty="0" smtClean="0"/>
              <a:t>Fixed-step/Variable-step </a:t>
            </a:r>
          </a:p>
          <a:p>
            <a:pPr algn="just"/>
            <a:endParaRPr lang="en-US" sz="2400" dirty="0"/>
          </a:p>
          <a:p>
            <a:pPr algn="just"/>
            <a:r>
              <a:rPr lang="en-US" sz="2400" dirty="0"/>
              <a:t>Solvers are numerical integration algorithms that compute the system dynamics over time </a:t>
            </a:r>
            <a:r>
              <a:rPr lang="en-US" sz="2400" dirty="0" smtClean="0"/>
              <a:t>using information </a:t>
            </a:r>
            <a:r>
              <a:rPr lang="en-US" sz="2400" dirty="0"/>
              <a:t>contained in the model. </a:t>
            </a:r>
            <a:endParaRPr lang="en-US" sz="2400" dirty="0" smtClean="0"/>
          </a:p>
          <a:p>
            <a:pPr algn="just"/>
            <a:r>
              <a:rPr lang="en-US" sz="2400" dirty="0" smtClean="0"/>
              <a:t>Simulink </a:t>
            </a:r>
            <a:r>
              <a:rPr lang="en-US" sz="2400" dirty="0"/>
              <a:t>provides solvers to support the simulation of a </a:t>
            </a:r>
            <a:r>
              <a:rPr lang="en-US" sz="2400" dirty="0" smtClean="0"/>
              <a:t>broad range </a:t>
            </a:r>
            <a:r>
              <a:rPr lang="en-US" sz="2400" dirty="0"/>
              <a:t>of systems, including continuous-time (analog), discrete-time (digital), hybrid (mixed-signal</a:t>
            </a:r>
            <a:r>
              <a:rPr lang="en-US" sz="2400" dirty="0" smtClean="0"/>
              <a:t>), and multi rate </a:t>
            </a:r>
            <a:r>
              <a:rPr lang="en-US" sz="2400" dirty="0"/>
              <a:t>systems of any size. </a:t>
            </a:r>
          </a:p>
        </p:txBody>
      </p:sp>
    </p:spTree>
    <p:extLst>
      <p:ext uri="{BB962C8B-B14F-4D97-AF65-F5344CB8AC3E}">
        <p14:creationId xmlns:p14="http://schemas.microsoft.com/office/powerpoint/2010/main" val="2870166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Running the </a:t>
            </a:r>
            <a:r>
              <a:rPr lang="en-US" dirty="0" smtClean="0"/>
              <a:t>Model</a:t>
            </a:r>
            <a:endParaRPr lang="en-US" dirty="0"/>
          </a:p>
        </p:txBody>
      </p:sp>
      <p:sp>
        <p:nvSpPr>
          <p:cNvPr id="3" name="Content Placeholder 2"/>
          <p:cNvSpPr>
            <a:spLocks noGrp="1"/>
          </p:cNvSpPr>
          <p:nvPr>
            <p:ph idx="1"/>
          </p:nvPr>
        </p:nvSpPr>
        <p:spPr/>
        <p:txBody>
          <a:bodyPr/>
          <a:lstStyle/>
          <a:p>
            <a:pPr algn="just"/>
            <a:r>
              <a:rPr lang="en-US" dirty="0">
                <a:solidFill>
                  <a:srgbClr val="FF0000"/>
                </a:solidFill>
              </a:rPr>
              <a:t>Run </a:t>
            </a:r>
            <a:r>
              <a:rPr lang="en-US" dirty="0"/>
              <a:t>the model by selecting Start from the </a:t>
            </a:r>
            <a:r>
              <a:rPr lang="en-US" dirty="0">
                <a:solidFill>
                  <a:srgbClr val="FF0000"/>
                </a:solidFill>
              </a:rPr>
              <a:t>Simulation menu</a:t>
            </a:r>
            <a:r>
              <a:rPr lang="en-US" dirty="0"/>
              <a:t>. When you do so, </a:t>
            </a:r>
            <a:endParaRPr lang="en-US" dirty="0" smtClean="0"/>
          </a:p>
          <a:p>
            <a:pPr algn="just"/>
            <a:r>
              <a:rPr lang="en-US" dirty="0" smtClean="0"/>
              <a:t>A scope window </a:t>
            </a:r>
            <a:r>
              <a:rPr lang="en-US" dirty="0"/>
              <a:t>appears, displaying a sine </a:t>
            </a:r>
            <a:r>
              <a:rPr lang="en-US" dirty="0" smtClean="0"/>
              <a:t>wave.</a:t>
            </a:r>
            <a:endParaRPr lang="en-US" dirty="0"/>
          </a:p>
          <a:p>
            <a:pPr algn="just"/>
            <a:endParaRPr lang="en-US" dirty="0"/>
          </a:p>
        </p:txBody>
      </p:sp>
      <p:sp>
        <p:nvSpPr>
          <p:cNvPr id="4" name="object 8"/>
          <p:cNvSpPr/>
          <p:nvPr/>
        </p:nvSpPr>
        <p:spPr>
          <a:xfrm>
            <a:off x="2667761" y="3225738"/>
            <a:ext cx="3560063" cy="2951225"/>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514756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a:t>
            </a:r>
            <a:endParaRPr lang="en-US" dirty="0"/>
          </a:p>
        </p:txBody>
      </p:sp>
      <p:sp>
        <p:nvSpPr>
          <p:cNvPr id="3" name="Content Placeholder 2"/>
          <p:cNvSpPr>
            <a:spLocks noGrp="1"/>
          </p:cNvSpPr>
          <p:nvPr>
            <p:ph idx="1"/>
          </p:nvPr>
        </p:nvSpPr>
        <p:spPr/>
        <p:txBody>
          <a:bodyPr/>
          <a:lstStyle/>
          <a:p>
            <a:pPr lvl="0"/>
            <a:r>
              <a:rPr lang="en-US" dirty="0"/>
              <a:t>In which library you can find sum of elements block </a:t>
            </a:r>
          </a:p>
          <a:p>
            <a:endParaRPr lang="en-US" dirty="0" smtClean="0"/>
          </a:p>
          <a:p>
            <a:pPr marL="0" indent="0">
              <a:buNone/>
            </a:pPr>
            <a:r>
              <a:rPr lang="en-US" dirty="0" smtClean="0"/>
              <a:t>	</a:t>
            </a:r>
            <a:r>
              <a:rPr lang="en-US" dirty="0" err="1" smtClean="0"/>
              <a:t>Ans</a:t>
            </a:r>
            <a:r>
              <a:rPr lang="en-US" dirty="0"/>
              <a:t>: Math operations </a:t>
            </a:r>
          </a:p>
          <a:p>
            <a:endParaRPr lang="en-US" dirty="0"/>
          </a:p>
        </p:txBody>
      </p:sp>
    </p:spTree>
    <p:extLst>
      <p:ext uri="{BB962C8B-B14F-4D97-AF65-F5344CB8AC3E}">
        <p14:creationId xmlns:p14="http://schemas.microsoft.com/office/powerpoint/2010/main" val="21006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2</a:t>
            </a:r>
            <a:endParaRPr lang="en-US" dirty="0"/>
          </a:p>
        </p:txBody>
      </p:sp>
      <p:sp>
        <p:nvSpPr>
          <p:cNvPr id="3" name="Content Placeholder 2"/>
          <p:cNvSpPr>
            <a:spLocks noGrp="1"/>
          </p:cNvSpPr>
          <p:nvPr>
            <p:ph idx="1"/>
          </p:nvPr>
        </p:nvSpPr>
        <p:spPr/>
        <p:txBody>
          <a:bodyPr/>
          <a:lstStyle/>
          <a:p>
            <a:pPr marL="0" lvl="0" indent="0">
              <a:buNone/>
            </a:pPr>
            <a:r>
              <a:rPr lang="en-US" dirty="0"/>
              <a:t>Following are steps to automatically connect blocks </a:t>
            </a:r>
          </a:p>
          <a:p>
            <a:pPr lvl="0"/>
            <a:r>
              <a:rPr lang="en-US" dirty="0"/>
              <a:t>Click and select the source block </a:t>
            </a:r>
          </a:p>
          <a:p>
            <a:pPr lvl="0"/>
            <a:r>
              <a:rPr lang="en-US" dirty="0"/>
              <a:t>Press and hold _____ key </a:t>
            </a:r>
          </a:p>
          <a:p>
            <a:pPr lvl="0"/>
            <a:r>
              <a:rPr lang="en-US" dirty="0"/>
              <a:t>Click and select the destination block </a:t>
            </a:r>
          </a:p>
          <a:p>
            <a:pPr marL="0" indent="0">
              <a:buNone/>
            </a:pPr>
            <a:endParaRPr lang="en-US" dirty="0" smtClean="0"/>
          </a:p>
          <a:p>
            <a:pPr marL="0" indent="0">
              <a:buNone/>
            </a:pPr>
            <a:r>
              <a:rPr lang="en-US" dirty="0"/>
              <a:t>	</a:t>
            </a:r>
            <a:r>
              <a:rPr lang="en-US" dirty="0" err="1" smtClean="0"/>
              <a:t>Ans</a:t>
            </a:r>
            <a:r>
              <a:rPr lang="en-US" dirty="0"/>
              <a:t>: Ctrl Key </a:t>
            </a:r>
          </a:p>
          <a:p>
            <a:endParaRPr lang="en-US" dirty="0"/>
          </a:p>
        </p:txBody>
      </p:sp>
    </p:spTree>
    <p:extLst>
      <p:ext uri="{BB962C8B-B14F-4D97-AF65-F5344CB8AC3E}">
        <p14:creationId xmlns:p14="http://schemas.microsoft.com/office/powerpoint/2010/main" val="368013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Simulink offers…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 quick way of develop your model in contrast to text based-programming language such </a:t>
            </a:r>
            <a:r>
              <a:rPr lang="en-US" dirty="0" smtClean="0"/>
              <a:t>as e.g</a:t>
            </a:r>
            <a:r>
              <a:rPr lang="en-US" dirty="0"/>
              <a:t>., C. </a:t>
            </a:r>
          </a:p>
          <a:p>
            <a:r>
              <a:rPr lang="en-US" dirty="0"/>
              <a:t>Simulink has integrated </a:t>
            </a:r>
            <a:r>
              <a:rPr lang="en-US" dirty="0">
                <a:solidFill>
                  <a:srgbClr val="FF0000"/>
                </a:solidFill>
              </a:rPr>
              <a:t>solvers</a:t>
            </a:r>
            <a:r>
              <a:rPr lang="en-US" dirty="0"/>
              <a:t>. In text based-programming language such as e.g., C </a:t>
            </a:r>
            <a:r>
              <a:rPr lang="en-US" dirty="0" smtClean="0"/>
              <a:t>you need </a:t>
            </a:r>
            <a:r>
              <a:rPr lang="en-US" dirty="0"/>
              <a:t>to write your own solver. </a:t>
            </a:r>
          </a:p>
        </p:txBody>
      </p:sp>
    </p:spTree>
    <p:extLst>
      <p:ext uri="{BB962C8B-B14F-4D97-AF65-F5344CB8AC3E}">
        <p14:creationId xmlns:p14="http://schemas.microsoft.com/office/powerpoint/2010/main" val="2262117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a:t>
            </a:r>
            <a:endParaRPr lang="en-US" dirty="0"/>
          </a:p>
        </p:txBody>
      </p:sp>
      <p:sp>
        <p:nvSpPr>
          <p:cNvPr id="3" name="Content Placeholder 2"/>
          <p:cNvSpPr>
            <a:spLocks noGrp="1"/>
          </p:cNvSpPr>
          <p:nvPr>
            <p:ph idx="1"/>
          </p:nvPr>
        </p:nvSpPr>
        <p:spPr/>
        <p:txBody>
          <a:bodyPr/>
          <a:lstStyle/>
          <a:p>
            <a:pPr marL="0" lvl="0" indent="0">
              <a:buNone/>
            </a:pPr>
            <a:r>
              <a:rPr lang="en-US" dirty="0"/>
              <a:t>You can specify MATLAB workspace variables used as inputs and outputs to a Simulink model from which menu item </a:t>
            </a:r>
          </a:p>
          <a:p>
            <a:pPr marL="457200" lvl="1" indent="0">
              <a:buNone/>
            </a:pPr>
            <a:r>
              <a:rPr lang="en-US" dirty="0" smtClean="0"/>
              <a:t>A. File </a:t>
            </a:r>
            <a:r>
              <a:rPr lang="en-US" dirty="0"/>
              <a:t>-&gt; Model properties</a:t>
            </a:r>
          </a:p>
          <a:p>
            <a:pPr marL="457200" lvl="1" indent="0">
              <a:buNone/>
            </a:pPr>
            <a:r>
              <a:rPr lang="en-US" dirty="0" smtClean="0"/>
              <a:t>B. Simulation-</a:t>
            </a:r>
            <a:r>
              <a:rPr lang="en-US" dirty="0"/>
              <a:t>&gt;Model configuration parameters-&gt;solver</a:t>
            </a:r>
          </a:p>
          <a:p>
            <a:pPr marL="457200" lvl="1" indent="0">
              <a:buNone/>
            </a:pPr>
            <a:r>
              <a:rPr lang="en-US" dirty="0" smtClean="0"/>
              <a:t>C. Simulation-</a:t>
            </a:r>
            <a:r>
              <a:rPr lang="en-US" dirty="0"/>
              <a:t>&gt;Model configuration parameters-&gt;data import/export</a:t>
            </a:r>
          </a:p>
          <a:p>
            <a:pPr marL="457200" lvl="1" indent="0">
              <a:buNone/>
            </a:pPr>
            <a:r>
              <a:rPr lang="en-US" dirty="0" smtClean="0"/>
              <a:t>D. None </a:t>
            </a:r>
            <a:r>
              <a:rPr lang="en-US" dirty="0"/>
              <a:t>of the above </a:t>
            </a:r>
          </a:p>
          <a:p>
            <a:endParaRPr lang="en-US" dirty="0" smtClean="0"/>
          </a:p>
          <a:p>
            <a:pPr marL="0" indent="0">
              <a:buNone/>
            </a:pPr>
            <a:r>
              <a:rPr lang="en-US" dirty="0" err="1"/>
              <a:t>Ans</a:t>
            </a:r>
            <a:r>
              <a:rPr lang="en-US" dirty="0"/>
              <a:t>: A,B,C</a:t>
            </a:r>
          </a:p>
          <a:p>
            <a:pPr marL="0" indent="0">
              <a:buNone/>
            </a:pPr>
            <a:endParaRPr lang="en-US" dirty="0"/>
          </a:p>
        </p:txBody>
      </p:sp>
    </p:spTree>
    <p:extLst>
      <p:ext uri="{BB962C8B-B14F-4D97-AF65-F5344CB8AC3E}">
        <p14:creationId xmlns:p14="http://schemas.microsoft.com/office/powerpoint/2010/main" val="79120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:1</a:t>
            </a:r>
            <a:br>
              <a:rPr lang="en-US" dirty="0" smtClean="0"/>
            </a:br>
            <a:r>
              <a:rPr lang="en-US" dirty="0" smtClean="0"/>
              <a:t>-  Integrator  </a:t>
            </a:r>
            <a:endParaRPr lang="en-US" dirty="0"/>
          </a:p>
        </p:txBody>
      </p:sp>
      <p:pic>
        <p:nvPicPr>
          <p:cNvPr id="4" name="Picture 3"/>
          <p:cNvPicPr>
            <a:picLocks noChangeAspect="1"/>
          </p:cNvPicPr>
          <p:nvPr/>
        </p:nvPicPr>
        <p:blipFill>
          <a:blip r:embed="rId2"/>
          <a:stretch>
            <a:fillRect/>
          </a:stretch>
        </p:blipFill>
        <p:spPr>
          <a:xfrm>
            <a:off x="1352178" y="1690689"/>
            <a:ext cx="6657848" cy="4874703"/>
          </a:xfrm>
          <a:prstGeom prst="rect">
            <a:avLst/>
          </a:prstGeom>
        </p:spPr>
      </p:pic>
    </p:spTree>
    <p:extLst>
      <p:ext uri="{BB962C8B-B14F-4D97-AF65-F5344CB8AC3E}">
        <p14:creationId xmlns:p14="http://schemas.microsoft.com/office/powerpoint/2010/main" val="3242244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:1</a:t>
            </a:r>
            <a:br>
              <a:rPr lang="en-US" dirty="0"/>
            </a:br>
            <a:r>
              <a:rPr lang="en-US" dirty="0"/>
              <a:t>-  Integrator </a:t>
            </a:r>
          </a:p>
        </p:txBody>
      </p:sp>
      <p:sp>
        <p:nvSpPr>
          <p:cNvPr id="3" name="Content Placeholder 2"/>
          <p:cNvSpPr>
            <a:spLocks noGrp="1"/>
          </p:cNvSpPr>
          <p:nvPr>
            <p:ph idx="1"/>
          </p:nvPr>
        </p:nvSpPr>
        <p:spPr/>
        <p:txBody>
          <a:bodyPr/>
          <a:lstStyle/>
          <a:p>
            <a:r>
              <a:rPr lang="en-US" dirty="0" smtClean="0"/>
              <a:t>What type of solver can be used for integrator ?</a:t>
            </a:r>
          </a:p>
          <a:p>
            <a:r>
              <a:rPr lang="en-US" dirty="0" smtClean="0"/>
              <a:t>Two give limits change in integrator block </a:t>
            </a:r>
            <a:r>
              <a:rPr lang="en-US" dirty="0" smtClean="0">
                <a:solidFill>
                  <a:srgbClr val="FF0000"/>
                </a:solidFill>
              </a:rPr>
              <a:t>initial condition source in -&gt; external </a:t>
            </a:r>
          </a:p>
          <a:p>
            <a:r>
              <a:rPr lang="en-US" dirty="0" smtClean="0"/>
              <a:t>Replace constant with sine wave and see the result </a:t>
            </a:r>
          </a:p>
        </p:txBody>
      </p:sp>
      <p:pic>
        <p:nvPicPr>
          <p:cNvPr id="5" name="Picture 4"/>
          <p:cNvPicPr>
            <a:picLocks noChangeAspect="1"/>
          </p:cNvPicPr>
          <p:nvPr/>
        </p:nvPicPr>
        <p:blipFill>
          <a:blip r:embed="rId2"/>
          <a:stretch>
            <a:fillRect/>
          </a:stretch>
        </p:blipFill>
        <p:spPr>
          <a:xfrm>
            <a:off x="2326140" y="3704078"/>
            <a:ext cx="5589000" cy="3141000"/>
          </a:xfrm>
          <a:prstGeom prst="rect">
            <a:avLst/>
          </a:prstGeom>
        </p:spPr>
      </p:pic>
    </p:spTree>
    <p:extLst>
      <p:ext uri="{BB962C8B-B14F-4D97-AF65-F5344CB8AC3E}">
        <p14:creationId xmlns:p14="http://schemas.microsoft.com/office/powerpoint/2010/main" val="2575072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a:t>
            </a:r>
            <a:r>
              <a:rPr lang="en-US" dirty="0" smtClean="0"/>
              <a:t>:2</a:t>
            </a:r>
            <a:r>
              <a:rPr lang="en-US" dirty="0"/>
              <a:t/>
            </a:r>
            <a:br>
              <a:rPr lang="en-US" dirty="0"/>
            </a:br>
            <a:r>
              <a:rPr lang="en-US" dirty="0"/>
              <a:t>-  </a:t>
            </a:r>
            <a:r>
              <a:rPr lang="en-US" dirty="0" smtClean="0"/>
              <a:t>Integrator + Gain block  </a:t>
            </a:r>
            <a:endParaRPr lang="en-US" dirty="0"/>
          </a:p>
        </p:txBody>
      </p:sp>
      <p:pic>
        <p:nvPicPr>
          <p:cNvPr id="4" name="Picture 3"/>
          <p:cNvPicPr>
            <a:picLocks noChangeAspect="1"/>
          </p:cNvPicPr>
          <p:nvPr/>
        </p:nvPicPr>
        <p:blipFill>
          <a:blip r:embed="rId2"/>
          <a:stretch>
            <a:fillRect/>
          </a:stretch>
        </p:blipFill>
        <p:spPr>
          <a:xfrm>
            <a:off x="422568" y="2114532"/>
            <a:ext cx="8244000" cy="3141000"/>
          </a:xfrm>
          <a:prstGeom prst="rect">
            <a:avLst/>
          </a:prstGeom>
        </p:spPr>
      </p:pic>
    </p:spTree>
    <p:extLst>
      <p:ext uri="{BB962C8B-B14F-4D97-AF65-F5344CB8AC3E}">
        <p14:creationId xmlns:p14="http://schemas.microsoft.com/office/powerpoint/2010/main" val="4037189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:2</a:t>
            </a:r>
            <a:br>
              <a:rPr lang="en-US" dirty="0"/>
            </a:br>
            <a:r>
              <a:rPr lang="en-US" dirty="0"/>
              <a:t>-  Integrator + Gain block </a:t>
            </a:r>
          </a:p>
        </p:txBody>
      </p:sp>
      <p:sp>
        <p:nvSpPr>
          <p:cNvPr id="3" name="Content Placeholder 2"/>
          <p:cNvSpPr>
            <a:spLocks noGrp="1"/>
          </p:cNvSpPr>
          <p:nvPr>
            <p:ph idx="1"/>
          </p:nvPr>
        </p:nvSpPr>
        <p:spPr/>
        <p:txBody>
          <a:bodyPr/>
          <a:lstStyle/>
          <a:p>
            <a:r>
              <a:rPr lang="en-US" dirty="0" smtClean="0"/>
              <a:t>Try giving </a:t>
            </a:r>
            <a:r>
              <a:rPr lang="en-US" dirty="0" smtClean="0">
                <a:solidFill>
                  <a:srgbClr val="FF0000"/>
                </a:solidFill>
              </a:rPr>
              <a:t>gain</a:t>
            </a:r>
            <a:r>
              <a:rPr lang="en-US" dirty="0" smtClean="0"/>
              <a:t> values as </a:t>
            </a:r>
            <a:r>
              <a:rPr lang="en-US" dirty="0" smtClean="0">
                <a:solidFill>
                  <a:srgbClr val="FF0000"/>
                </a:solidFill>
              </a:rPr>
              <a:t>3:1:10</a:t>
            </a:r>
          </a:p>
          <a:p>
            <a:r>
              <a:rPr lang="en-US" dirty="0" smtClean="0"/>
              <a:t>Saturation Values </a:t>
            </a:r>
          </a:p>
          <a:p>
            <a:pPr lvl="1"/>
            <a:r>
              <a:rPr lang="en-US" dirty="0" smtClean="0"/>
              <a:t>Upper limit </a:t>
            </a:r>
            <a:r>
              <a:rPr lang="en-US" dirty="0" smtClean="0">
                <a:solidFill>
                  <a:srgbClr val="FF0000"/>
                </a:solidFill>
              </a:rPr>
              <a:t>rand(8,1)*10</a:t>
            </a:r>
          </a:p>
          <a:p>
            <a:pPr lvl="1"/>
            <a:r>
              <a:rPr lang="en-US" dirty="0" smtClean="0"/>
              <a:t>Lower limit </a:t>
            </a:r>
            <a:r>
              <a:rPr lang="en-US" dirty="0" smtClean="0">
                <a:solidFill>
                  <a:srgbClr val="FF0000"/>
                </a:solidFill>
              </a:rPr>
              <a:t>rand(8,1).*10</a:t>
            </a:r>
            <a:endParaRPr lang="en-US" dirty="0">
              <a:solidFill>
                <a:srgbClr val="FF0000"/>
              </a:solidFill>
            </a:endParaRPr>
          </a:p>
        </p:txBody>
      </p:sp>
    </p:spTree>
    <p:extLst>
      <p:ext uri="{BB962C8B-B14F-4D97-AF65-F5344CB8AC3E}">
        <p14:creationId xmlns:p14="http://schemas.microsoft.com/office/powerpoint/2010/main" val="2635761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:2</a:t>
            </a:r>
            <a:br>
              <a:rPr lang="en-US" dirty="0"/>
            </a:br>
            <a:r>
              <a:rPr lang="en-US" dirty="0"/>
              <a:t>-  Integrator + Gain block </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153"/>
          <a:stretch/>
        </p:blipFill>
        <p:spPr>
          <a:xfrm>
            <a:off x="704144" y="1600201"/>
            <a:ext cx="7991800" cy="4974336"/>
          </a:xfrm>
        </p:spPr>
      </p:pic>
    </p:spTree>
    <p:extLst>
      <p:ext uri="{BB962C8B-B14F-4D97-AF65-F5344CB8AC3E}">
        <p14:creationId xmlns:p14="http://schemas.microsoft.com/office/powerpoint/2010/main" val="2160422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Ex:3 </a:t>
            </a:r>
            <a:br>
              <a:rPr lang="en-US" dirty="0" smtClean="0"/>
            </a:br>
            <a:r>
              <a:rPr lang="en-US" dirty="0" smtClean="0"/>
              <a:t>– Modeling </a:t>
            </a:r>
            <a:r>
              <a:rPr lang="en-US" dirty="0"/>
              <a:t>Comparisons</a:t>
            </a:r>
          </a:p>
        </p:txBody>
      </p:sp>
      <p:sp>
        <p:nvSpPr>
          <p:cNvPr id="3" name="Content Placeholder 2"/>
          <p:cNvSpPr>
            <a:spLocks noGrp="1"/>
          </p:cNvSpPr>
          <p:nvPr>
            <p:ph idx="1"/>
          </p:nvPr>
        </p:nvSpPr>
        <p:spPr/>
        <p:txBody>
          <a:bodyPr/>
          <a:lstStyle/>
          <a:p>
            <a:pPr marL="0" indent="0">
              <a:buNone/>
            </a:pPr>
            <a:r>
              <a:rPr lang="en-US" dirty="0"/>
              <a:t>y = ((</a:t>
            </a:r>
            <a:r>
              <a:rPr lang="en-US" dirty="0" smtClean="0"/>
              <a:t>a&gt;0</a:t>
            </a:r>
            <a:r>
              <a:rPr lang="en-US" dirty="0"/>
              <a:t>) &amp;&amp;(b&gt;0))||(c&gt;0)</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362200"/>
            <a:ext cx="6941988" cy="3783440"/>
          </a:xfrm>
          <a:prstGeom prst="rect">
            <a:avLst/>
          </a:prstGeom>
        </p:spPr>
      </p:pic>
    </p:spTree>
    <p:extLst>
      <p:ext uri="{BB962C8B-B14F-4D97-AF65-F5344CB8AC3E}">
        <p14:creationId xmlns:p14="http://schemas.microsoft.com/office/powerpoint/2010/main" val="2555685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Ex:3 </a:t>
            </a:r>
            <a:br>
              <a:rPr lang="en-US" dirty="0"/>
            </a:br>
            <a:r>
              <a:rPr lang="en-US" dirty="0"/>
              <a:t>– Modeling Comparisons</a:t>
            </a:r>
          </a:p>
        </p:txBody>
      </p:sp>
      <p:sp>
        <p:nvSpPr>
          <p:cNvPr id="3" name="Content Placeholder 2"/>
          <p:cNvSpPr>
            <a:spLocks noGrp="1"/>
          </p:cNvSpPr>
          <p:nvPr>
            <p:ph idx="1"/>
          </p:nvPr>
        </p:nvSpPr>
        <p:spPr/>
        <p:txBody>
          <a:bodyPr/>
          <a:lstStyle/>
          <a:p>
            <a:r>
              <a:rPr lang="en-US" dirty="0" smtClean="0"/>
              <a:t>What are the properties of random signal generator ?</a:t>
            </a:r>
          </a:p>
          <a:p>
            <a:r>
              <a:rPr lang="en-US" dirty="0" smtClean="0"/>
              <a:t>What is the relation ship between sample period and pulse width?</a:t>
            </a:r>
            <a:endParaRPr lang="en-US" dirty="0"/>
          </a:p>
        </p:txBody>
      </p:sp>
    </p:spTree>
    <p:extLst>
      <p:ext uri="{BB962C8B-B14F-4D97-AF65-F5344CB8AC3E}">
        <p14:creationId xmlns:p14="http://schemas.microsoft.com/office/powerpoint/2010/main" val="383627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a:t>
            </a:r>
            <a:endParaRPr lang="en-US" dirty="0"/>
          </a:p>
        </p:txBody>
      </p:sp>
      <p:sp>
        <p:nvSpPr>
          <p:cNvPr id="3" name="Content Placeholder 2"/>
          <p:cNvSpPr>
            <a:spLocks noGrp="1"/>
          </p:cNvSpPr>
          <p:nvPr>
            <p:ph idx="1"/>
          </p:nvPr>
        </p:nvSpPr>
        <p:spPr/>
        <p:txBody>
          <a:bodyPr/>
          <a:lstStyle/>
          <a:p>
            <a:pPr marL="0" indent="0">
              <a:buNone/>
            </a:pPr>
            <a:r>
              <a:rPr lang="en-US" dirty="0"/>
              <a:t>Which of the following blocks can be used to model the equivalent of a generic if-else statement </a:t>
            </a:r>
          </a:p>
          <a:p>
            <a:pPr lvl="1"/>
            <a:r>
              <a:rPr lang="en-US" dirty="0"/>
              <a:t>Logical operator</a:t>
            </a:r>
          </a:p>
          <a:p>
            <a:pPr lvl="1"/>
            <a:r>
              <a:rPr lang="en-US" dirty="0"/>
              <a:t>Switch</a:t>
            </a:r>
          </a:p>
          <a:p>
            <a:pPr lvl="1"/>
            <a:r>
              <a:rPr lang="en-US" dirty="0"/>
              <a:t>Relational operator</a:t>
            </a:r>
          </a:p>
          <a:p>
            <a:pPr lvl="1"/>
            <a:r>
              <a:rPr lang="en-US" dirty="0" err="1" smtClean="0"/>
              <a:t>Demux</a:t>
            </a:r>
            <a:endParaRPr lang="en-US" dirty="0" smtClean="0"/>
          </a:p>
          <a:p>
            <a:pPr lvl="1"/>
            <a:endParaRPr lang="en-US" dirty="0"/>
          </a:p>
          <a:p>
            <a:pPr lvl="1"/>
            <a:endParaRPr lang="en-US" dirty="0"/>
          </a:p>
          <a:p>
            <a:pPr marL="0" indent="0">
              <a:buNone/>
            </a:pPr>
            <a:r>
              <a:rPr lang="en-US" dirty="0" err="1"/>
              <a:t>Ans</a:t>
            </a:r>
            <a:r>
              <a:rPr lang="en-US" dirty="0"/>
              <a:t>: Switch </a:t>
            </a:r>
          </a:p>
          <a:p>
            <a:endParaRPr lang="en-US" dirty="0"/>
          </a:p>
        </p:txBody>
      </p:sp>
    </p:spTree>
    <p:extLst>
      <p:ext uri="{BB962C8B-B14F-4D97-AF65-F5344CB8AC3E}">
        <p14:creationId xmlns:p14="http://schemas.microsoft.com/office/powerpoint/2010/main" val="16084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a:t>
            </a:r>
            <a:endParaRPr lang="en-US" dirty="0"/>
          </a:p>
        </p:txBody>
      </p:sp>
      <p:sp>
        <p:nvSpPr>
          <p:cNvPr id="3" name="Content Placeholder 2"/>
          <p:cNvSpPr>
            <a:spLocks noGrp="1"/>
          </p:cNvSpPr>
          <p:nvPr>
            <p:ph idx="1"/>
          </p:nvPr>
        </p:nvSpPr>
        <p:spPr/>
        <p:txBody>
          <a:bodyPr/>
          <a:lstStyle/>
          <a:p>
            <a:pPr marL="0" indent="0" algn="just">
              <a:buNone/>
            </a:pPr>
            <a:r>
              <a:rPr lang="en-US" dirty="0"/>
              <a:t>True or False: The logical operator block only provides the ability to perform the AND operation between two signals </a:t>
            </a:r>
            <a:endParaRPr lang="en-US" dirty="0" smtClean="0"/>
          </a:p>
          <a:p>
            <a:pPr marL="0" indent="0">
              <a:buNone/>
            </a:pPr>
            <a:endParaRPr lang="en-US" dirty="0"/>
          </a:p>
          <a:p>
            <a:pPr marL="914400" lvl="2" indent="0">
              <a:buNone/>
            </a:pPr>
            <a:endParaRPr lang="en-US" dirty="0"/>
          </a:p>
          <a:p>
            <a:pPr marL="0" indent="0">
              <a:buNone/>
            </a:pPr>
            <a:r>
              <a:rPr lang="en-US" dirty="0" err="1"/>
              <a:t>Ans</a:t>
            </a:r>
            <a:r>
              <a:rPr lang="en-US" dirty="0"/>
              <a:t>: False</a:t>
            </a:r>
          </a:p>
          <a:p>
            <a:endParaRPr lang="en-US" dirty="0"/>
          </a:p>
        </p:txBody>
      </p:sp>
    </p:spTree>
    <p:extLst>
      <p:ext uri="{BB962C8B-B14F-4D97-AF65-F5344CB8AC3E}">
        <p14:creationId xmlns:p14="http://schemas.microsoft.com/office/powerpoint/2010/main" val="41797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41338" y="2006981"/>
            <a:ext cx="8602662" cy="3635375"/>
          </a:xfrm>
        </p:spPr>
        <p:txBody>
          <a:bodyPr>
            <a:normAutofit fontScale="90000"/>
          </a:bodyPr>
          <a:lstStyle/>
          <a:p>
            <a:r>
              <a:rPr lang="en-US" dirty="0"/>
              <a:t>* In the MATLAB command window</a:t>
            </a:r>
            <a:r>
              <a:rPr lang="en-US" dirty="0" smtClean="0"/>
              <a:t>, at </a:t>
            </a:r>
            <a:r>
              <a:rPr lang="en-US" dirty="0"/>
              <a:t>the </a:t>
            </a:r>
            <a:r>
              <a:rPr lang="en-US" dirty="0">
                <a:solidFill>
                  <a:srgbClr val="FF0000"/>
                </a:solidFill>
              </a:rPr>
              <a:t>&gt;&gt;</a:t>
            </a:r>
            <a:r>
              <a:rPr lang="en-US" dirty="0"/>
              <a:t> prompt, type  </a:t>
            </a:r>
            <a:r>
              <a:rPr lang="en-US" b="1" dirty="0" smtClean="0">
                <a:solidFill>
                  <a:srgbClr val="FF0000"/>
                </a:solidFill>
                <a:latin typeface="Courier New" panose="02070309020205020404" pitchFamily="49" charset="0"/>
              </a:rPr>
              <a:t>simulink </a:t>
            </a:r>
            <a:r>
              <a:rPr lang="en-US" dirty="0" smtClean="0">
                <a:sym typeface="Wingdings 3" panose="05040102010807070707" pitchFamily="18" charset="2"/>
              </a:rPr>
              <a:t>and </a:t>
            </a:r>
            <a:r>
              <a:rPr lang="en-US" dirty="0">
                <a:sym typeface="Wingdings 3" panose="05040102010807070707" pitchFamily="18" charset="2"/>
              </a:rPr>
              <a:t>press </a:t>
            </a:r>
            <a:r>
              <a:rPr lang="en-US" dirty="0">
                <a:solidFill>
                  <a:srgbClr val="FF0000"/>
                </a:solidFill>
                <a:latin typeface="Courier New" panose="02070309020205020404" pitchFamily="49" charset="0"/>
                <a:sym typeface="Wingdings 3" panose="05040102010807070707" pitchFamily="18" charset="2"/>
              </a:rPr>
              <a:t> </a:t>
            </a:r>
            <a:r>
              <a:rPr lang="en-US" dirty="0" smtClean="0">
                <a:solidFill>
                  <a:srgbClr val="FF0000"/>
                </a:solidFill>
                <a:sym typeface="Wingdings 3" panose="05040102010807070707" pitchFamily="18" charset="2"/>
              </a:rPr>
              <a:t>Enter</a:t>
            </a:r>
            <a:br>
              <a:rPr lang="en-US" dirty="0" smtClean="0">
                <a:solidFill>
                  <a:srgbClr val="FF0000"/>
                </a:solidFill>
                <a:sym typeface="Wingdings 3" panose="05040102010807070707" pitchFamily="18" charset="2"/>
              </a:rPr>
            </a:br>
            <a:r>
              <a:rPr lang="en-US" dirty="0" smtClean="0">
                <a:solidFill>
                  <a:srgbClr val="FF0000"/>
                </a:solidFill>
                <a:sym typeface="Wingdings 3" panose="05040102010807070707" pitchFamily="18" charset="2"/>
              </a:rPr>
              <a:t/>
            </a:r>
            <a:br>
              <a:rPr lang="en-US" dirty="0" smtClean="0">
                <a:solidFill>
                  <a:srgbClr val="FF0000"/>
                </a:solidFill>
                <a:sym typeface="Wingdings 3" panose="05040102010807070707" pitchFamily="18" charset="2"/>
              </a:rPr>
            </a:br>
            <a:r>
              <a:rPr lang="en-US" dirty="0">
                <a:solidFill>
                  <a:srgbClr val="FF0000"/>
                </a:solidFill>
                <a:sym typeface="Wingdings 3" panose="05040102010807070707" pitchFamily="18" charset="2"/>
              </a:rPr>
              <a:t/>
            </a:r>
            <a:br>
              <a:rPr lang="en-US" dirty="0">
                <a:solidFill>
                  <a:srgbClr val="FF0000"/>
                </a:solidFill>
                <a:sym typeface="Wingdings 3" panose="05040102010807070707" pitchFamily="18" charset="2"/>
              </a:rPr>
            </a:br>
            <a:r>
              <a:rPr lang="en-US" dirty="0">
                <a:solidFill>
                  <a:schemeClr val="tx1"/>
                </a:solidFill>
                <a:sym typeface="Wingdings 3" panose="05040102010807070707" pitchFamily="18" charset="2"/>
              </a:rPr>
              <a:t>* </a:t>
            </a:r>
            <a:r>
              <a:rPr lang="en-US" sz="4000" dirty="0">
                <a:solidFill>
                  <a:schemeClr val="tx1"/>
                </a:solidFill>
                <a:sym typeface="Wingdings 3" panose="05040102010807070707" pitchFamily="18" charset="2"/>
              </a:rPr>
              <a:t>Click on Simulink Library </a:t>
            </a:r>
            <a:r>
              <a:rPr lang="en-US" sz="4000" dirty="0" smtClean="0">
                <a:solidFill>
                  <a:schemeClr val="tx1"/>
                </a:solidFill>
                <a:sym typeface="Wingdings 3" panose="05040102010807070707" pitchFamily="18" charset="2"/>
              </a:rPr>
              <a:t>icon         or</a:t>
            </a:r>
            <a:r>
              <a:rPr lang="en-US" sz="4000" dirty="0" smtClean="0">
                <a:solidFill>
                  <a:srgbClr val="FF0000"/>
                </a:solidFill>
              </a:rPr>
              <a:t/>
            </a:r>
            <a:br>
              <a:rPr lang="en-US" sz="4000" dirty="0" smtClean="0">
                <a:solidFill>
                  <a:srgbClr val="FF0000"/>
                </a:solidFill>
              </a:rPr>
            </a:br>
            <a:endParaRPr lang="en-US" sz="4000" dirty="0">
              <a:solidFill>
                <a:srgbClr val="FF0000"/>
              </a:solidFill>
            </a:endParaRPr>
          </a:p>
        </p:txBody>
      </p:sp>
      <p:sp>
        <p:nvSpPr>
          <p:cNvPr id="3" name="TextBox 2"/>
          <p:cNvSpPr txBox="1"/>
          <p:nvPr/>
        </p:nvSpPr>
        <p:spPr>
          <a:xfrm>
            <a:off x="2273943" y="612648"/>
            <a:ext cx="4695516" cy="923330"/>
          </a:xfrm>
          <a:prstGeom prst="rect">
            <a:avLst/>
          </a:prstGeom>
          <a:noFill/>
        </p:spPr>
        <p:txBody>
          <a:bodyPr wrap="none" rtlCol="0">
            <a:spAutoFit/>
          </a:bodyPr>
          <a:lstStyle/>
          <a:p>
            <a:r>
              <a:rPr lang="en-US" sz="5400" dirty="0" smtClean="0"/>
              <a:t>How to </a:t>
            </a:r>
            <a:r>
              <a:rPr lang="en-US" sz="5400" dirty="0" smtClean="0">
                <a:latin typeface="+mj-lt"/>
              </a:rPr>
              <a:t>Start...?</a:t>
            </a:r>
            <a:endParaRPr lang="en-US" sz="54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126" y="4468177"/>
            <a:ext cx="523875" cy="8477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702" y="4468177"/>
            <a:ext cx="807514" cy="1076685"/>
          </a:xfrm>
          <a:prstGeom prst="rect">
            <a:avLst/>
          </a:prstGeom>
        </p:spPr>
      </p:pic>
    </p:spTree>
    <p:extLst>
      <p:ext uri="{BB962C8B-B14F-4D97-AF65-F5344CB8AC3E}">
        <p14:creationId xmlns:p14="http://schemas.microsoft.com/office/powerpoint/2010/main" val="279320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chemeClr val="accent2"/>
                                        </p:clrVal>
                                      </p:to>
                                    </p:set>
                                    <p:set>
                                      <p:cBhvr>
                                        <p:cTn id="7" dur="500" fill="hold"/>
                                        <p:tgtEl>
                                          <p:spTgt spid="4"/>
                                        </p:tgtEl>
                                        <p:attrNameLst>
                                          <p:attrName>fillcolor</p:attrName>
                                        </p:attrNameLst>
                                      </p:cBhvr>
                                      <p:to>
                                        <p:clrVal>
                                          <a:schemeClr val="accent2"/>
                                        </p:clrVal>
                                      </p:to>
                                    </p:set>
                                    <p:set>
                                      <p:cBhvr>
                                        <p:cTn id="8"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 3:</a:t>
            </a:r>
            <a:br>
              <a:rPr lang="en-US" dirty="0" smtClean="0"/>
            </a:br>
            <a:r>
              <a:rPr lang="en-US" dirty="0" smtClean="0"/>
              <a:t>- Creating </a:t>
            </a:r>
            <a:r>
              <a:rPr lang="en-US" dirty="0"/>
              <a:t>Subsystems</a:t>
            </a:r>
          </a:p>
        </p:txBody>
      </p:sp>
      <p:sp>
        <p:nvSpPr>
          <p:cNvPr id="3" name="Content Placeholder 2"/>
          <p:cNvSpPr>
            <a:spLocks noGrp="1"/>
          </p:cNvSpPr>
          <p:nvPr>
            <p:ph idx="1"/>
          </p:nvPr>
        </p:nvSpPr>
        <p:spPr>
          <a:xfrm>
            <a:off x="500634" y="1820862"/>
            <a:ext cx="7886700" cy="4351338"/>
          </a:xfrm>
        </p:spPr>
        <p:txBody>
          <a:bodyPr/>
          <a:lstStyle/>
          <a:p>
            <a:r>
              <a:rPr lang="en-US" dirty="0"/>
              <a:t>Scalability – Helps to reduce number of blocks </a:t>
            </a:r>
          </a:p>
          <a:p>
            <a:r>
              <a:rPr lang="en-US" dirty="0"/>
              <a:t>Readability </a:t>
            </a:r>
          </a:p>
          <a:p>
            <a:endParaRPr lang="en-US" dirty="0"/>
          </a:p>
          <a:p>
            <a:pPr marL="514350" indent="-514350">
              <a:buFont typeface="+mj-lt"/>
              <a:buAutoNum type="arabicPeriod"/>
            </a:pPr>
            <a:r>
              <a:rPr lang="en-US" dirty="0"/>
              <a:t>From Library browser </a:t>
            </a:r>
          </a:p>
          <a:p>
            <a:pPr marL="514350" indent="-514350">
              <a:buFont typeface="+mj-lt"/>
              <a:buAutoNum type="arabicPeriod"/>
            </a:pPr>
            <a:r>
              <a:rPr lang="en-US" dirty="0"/>
              <a:t>From existing blocks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6208"/>
          <a:stretch/>
        </p:blipFill>
        <p:spPr>
          <a:xfrm>
            <a:off x="4281424" y="2209800"/>
            <a:ext cx="4572000" cy="3962400"/>
          </a:xfrm>
          <a:prstGeom prst="rect">
            <a:avLst/>
          </a:prstGeom>
        </p:spPr>
      </p:pic>
    </p:spTree>
    <p:extLst>
      <p:ext uri="{BB962C8B-B14F-4D97-AF65-F5344CB8AC3E}">
        <p14:creationId xmlns:p14="http://schemas.microsoft.com/office/powerpoint/2010/main" val="2568608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Q:6</a:t>
            </a:r>
            <a:endParaRPr lang="en-US" dirty="0"/>
          </a:p>
        </p:txBody>
      </p:sp>
      <p:sp>
        <p:nvSpPr>
          <p:cNvPr id="3" name="Content Placeholder 2"/>
          <p:cNvSpPr>
            <a:spLocks noGrp="1"/>
          </p:cNvSpPr>
          <p:nvPr>
            <p:ph idx="1"/>
          </p:nvPr>
        </p:nvSpPr>
        <p:spPr/>
        <p:txBody>
          <a:bodyPr/>
          <a:lstStyle/>
          <a:p>
            <a:pPr marL="0" lvl="0" indent="0">
              <a:buNone/>
            </a:pPr>
            <a:r>
              <a:rPr lang="en-US" dirty="0"/>
              <a:t>Which of the following is an advantage when using subsystems?</a:t>
            </a:r>
          </a:p>
          <a:p>
            <a:pPr marL="914400" lvl="1" indent="-457200">
              <a:buFont typeface="+mj-lt"/>
              <a:buAutoNum type="alphaUcPeriod"/>
            </a:pPr>
            <a:r>
              <a:rPr lang="en-US" dirty="0"/>
              <a:t>Helps reduce the number of blocks displayed in model window</a:t>
            </a:r>
          </a:p>
          <a:p>
            <a:pPr marL="914400" lvl="1" indent="-457200">
              <a:buFont typeface="+mj-lt"/>
              <a:buAutoNum type="alphaUcPeriod"/>
            </a:pPr>
            <a:r>
              <a:rPr lang="en-US" dirty="0"/>
              <a:t>Decreases simulation time</a:t>
            </a:r>
          </a:p>
          <a:p>
            <a:pPr marL="914400" lvl="1" indent="-457200">
              <a:buFont typeface="+mj-lt"/>
              <a:buAutoNum type="alphaUcPeriod"/>
            </a:pPr>
            <a:r>
              <a:rPr lang="en-US" dirty="0"/>
              <a:t>Facilitates grouping of functionally related blocks</a:t>
            </a:r>
          </a:p>
          <a:p>
            <a:pPr marL="914400" lvl="1" indent="-457200">
              <a:buFont typeface="+mj-lt"/>
              <a:buAutoNum type="alphaUcPeriod"/>
            </a:pPr>
            <a:r>
              <a:rPr lang="en-US" dirty="0"/>
              <a:t>Establishes hierarchy in model</a:t>
            </a:r>
          </a:p>
          <a:p>
            <a:pPr marL="914400" lvl="1" indent="-457200">
              <a:buFont typeface="+mj-lt"/>
              <a:buAutoNum type="alphaUcPeriod"/>
            </a:pPr>
            <a:r>
              <a:rPr lang="en-US" dirty="0"/>
              <a:t>Model requires less memory</a:t>
            </a:r>
          </a:p>
          <a:p>
            <a:endParaRPr lang="en-US" dirty="0" smtClean="0"/>
          </a:p>
          <a:p>
            <a:pPr marL="0" indent="0">
              <a:buNone/>
            </a:pPr>
            <a:r>
              <a:rPr lang="en-US" dirty="0" err="1"/>
              <a:t>Ans</a:t>
            </a:r>
            <a:r>
              <a:rPr lang="en-US" dirty="0"/>
              <a:t>: A,D</a:t>
            </a:r>
          </a:p>
          <a:p>
            <a:endParaRPr lang="en-US" dirty="0"/>
          </a:p>
        </p:txBody>
      </p:sp>
    </p:spTree>
    <p:extLst>
      <p:ext uri="{BB962C8B-B14F-4D97-AF65-F5344CB8AC3E}">
        <p14:creationId xmlns:p14="http://schemas.microsoft.com/office/powerpoint/2010/main" val="148454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Q:7</a:t>
            </a:r>
            <a:endParaRPr lang="en-US" dirty="0"/>
          </a:p>
        </p:txBody>
      </p:sp>
      <p:sp>
        <p:nvSpPr>
          <p:cNvPr id="3" name="Content Placeholder 2"/>
          <p:cNvSpPr>
            <a:spLocks noGrp="1"/>
          </p:cNvSpPr>
          <p:nvPr>
            <p:ph idx="1"/>
          </p:nvPr>
        </p:nvSpPr>
        <p:spPr/>
        <p:txBody>
          <a:bodyPr/>
          <a:lstStyle/>
          <a:p>
            <a:pPr marL="0" lvl="0" indent="0" algn="just">
              <a:buNone/>
            </a:pPr>
            <a:r>
              <a:rPr lang="en-US" dirty="0"/>
              <a:t>The label of an input port on a subsystem matches the name of the corresponding </a:t>
            </a:r>
            <a:r>
              <a:rPr lang="en-US" dirty="0" err="1"/>
              <a:t>inport</a:t>
            </a:r>
            <a:r>
              <a:rPr lang="en-US" dirty="0"/>
              <a:t> blocks within subsystem </a:t>
            </a:r>
          </a:p>
          <a:p>
            <a:pPr algn="just"/>
            <a:endParaRPr lang="en-US" dirty="0" smtClean="0"/>
          </a:p>
          <a:p>
            <a:pPr algn="just"/>
            <a:endParaRPr lang="en-US" dirty="0"/>
          </a:p>
          <a:p>
            <a:pPr marL="0" indent="0" algn="just">
              <a:buNone/>
            </a:pPr>
            <a:r>
              <a:rPr lang="en-US" dirty="0" err="1"/>
              <a:t>Ans</a:t>
            </a:r>
            <a:r>
              <a:rPr lang="en-US" dirty="0"/>
              <a:t>: False </a:t>
            </a:r>
          </a:p>
          <a:p>
            <a:pPr algn="just"/>
            <a:endParaRPr lang="en-US" dirty="0"/>
          </a:p>
        </p:txBody>
      </p:sp>
    </p:spTree>
    <p:extLst>
      <p:ext uri="{BB962C8B-B14F-4D97-AF65-F5344CB8AC3E}">
        <p14:creationId xmlns:p14="http://schemas.microsoft.com/office/powerpoint/2010/main" val="416777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systems design </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Arial"/>
                <a:cs typeface="Arial"/>
              </a:rPr>
              <a:t>Before st</a:t>
            </a:r>
            <a:r>
              <a:rPr lang="en-US" spc="-4" dirty="0">
                <a:latin typeface="Arial"/>
                <a:cs typeface="Arial"/>
              </a:rPr>
              <a:t>a</a:t>
            </a:r>
            <a:r>
              <a:rPr lang="en-US" dirty="0">
                <a:latin typeface="Arial"/>
                <a:cs typeface="Arial"/>
              </a:rPr>
              <a:t>rti</a:t>
            </a:r>
            <a:r>
              <a:rPr lang="en-US" spc="-4" dirty="0">
                <a:latin typeface="Arial"/>
                <a:cs typeface="Arial"/>
              </a:rPr>
              <a:t>n</a:t>
            </a:r>
            <a:r>
              <a:rPr lang="en-US" dirty="0">
                <a:latin typeface="Arial"/>
                <a:cs typeface="Arial"/>
              </a:rPr>
              <a:t>g to build the model, </a:t>
            </a:r>
            <a:r>
              <a:rPr lang="en-US" dirty="0" smtClean="0">
                <a:latin typeface="Arial"/>
                <a:cs typeface="Arial"/>
              </a:rPr>
              <a:t>ent</a:t>
            </a:r>
            <a:r>
              <a:rPr lang="en-US" spc="-4" dirty="0" smtClean="0">
                <a:latin typeface="Arial"/>
                <a:cs typeface="Arial"/>
              </a:rPr>
              <a:t>e</a:t>
            </a:r>
            <a:r>
              <a:rPr lang="en-US" dirty="0" smtClean="0">
                <a:latin typeface="Arial"/>
                <a:cs typeface="Arial"/>
              </a:rPr>
              <a:t>r</a:t>
            </a:r>
          </a:p>
          <a:p>
            <a:pPr marL="0" indent="0">
              <a:buNone/>
            </a:pPr>
            <a:endParaRPr lang="en-US" dirty="0" smtClean="0">
              <a:latin typeface="Arial"/>
              <a:cs typeface="Arial"/>
            </a:endParaRPr>
          </a:p>
          <a:p>
            <a:pPr marL="0" indent="0">
              <a:buNone/>
            </a:pPr>
            <a:r>
              <a:rPr lang="en-US" dirty="0" smtClean="0">
                <a:latin typeface="Arial"/>
                <a:cs typeface="Arial"/>
              </a:rPr>
              <a:t>At the matlab command prompt </a:t>
            </a:r>
          </a:p>
          <a:p>
            <a:pPr marL="0" indent="0">
              <a:buNone/>
            </a:pPr>
            <a:endParaRPr lang="en-US" dirty="0" smtClean="0">
              <a:latin typeface="Arial"/>
              <a:cs typeface="Arial"/>
            </a:endParaRPr>
          </a:p>
          <a:p>
            <a:pPr algn="just"/>
            <a:r>
              <a:rPr lang="en-US" dirty="0" smtClean="0"/>
              <a:t>This sets </a:t>
            </a:r>
            <a:r>
              <a:rPr lang="en-US" dirty="0"/>
              <a:t>the Simulink Boolean logic signals parameter to </a:t>
            </a:r>
            <a:r>
              <a:rPr lang="en-US" b="1" dirty="0">
                <a:solidFill>
                  <a:srgbClr val="FF0000"/>
                </a:solidFill>
                <a:latin typeface="Courier New" panose="02070309020205020404" pitchFamily="49" charset="0"/>
                <a:cs typeface="Courier New" panose="02070309020205020404" pitchFamily="49" charset="0"/>
              </a:rPr>
              <a:t>Off</a:t>
            </a:r>
          </a:p>
          <a:p>
            <a:pPr algn="just"/>
            <a:r>
              <a:rPr lang="en-US" dirty="0" smtClean="0"/>
              <a:t>Sets  </a:t>
            </a:r>
            <a:r>
              <a:rPr lang="en-US" dirty="0"/>
              <a:t>default  simulation  parameters  that  are  optimal  for models</a:t>
            </a:r>
          </a:p>
          <a:p>
            <a:endParaRPr lang="en-US" dirty="0"/>
          </a:p>
        </p:txBody>
      </p:sp>
      <p:sp>
        <p:nvSpPr>
          <p:cNvPr id="4" name="object 11"/>
          <p:cNvSpPr txBox="1"/>
          <p:nvPr/>
        </p:nvSpPr>
        <p:spPr>
          <a:xfrm>
            <a:off x="718820" y="2403240"/>
            <a:ext cx="2819908" cy="358247"/>
          </a:xfrm>
          <a:prstGeom prst="rect">
            <a:avLst/>
          </a:prstGeom>
        </p:spPr>
        <p:txBody>
          <a:bodyPr wrap="square" lIns="0" tIns="0" rIns="0" bIns="0" rtlCol="0">
            <a:noAutofit/>
          </a:bodyPr>
          <a:lstStyle/>
          <a:p>
            <a:pPr marL="12700">
              <a:lnSpc>
                <a:spcPct val="94401"/>
              </a:lnSpc>
              <a:spcBef>
                <a:spcPts val="30"/>
              </a:spcBef>
            </a:pPr>
            <a:r>
              <a:rPr sz="2800" b="1" spc="0" dirty="0" smtClean="0">
                <a:solidFill>
                  <a:srgbClr val="FF0000"/>
                </a:solidFill>
                <a:latin typeface="Courier New"/>
                <a:cs typeface="Courier New"/>
              </a:rPr>
              <a:t>commstartup</a:t>
            </a:r>
            <a:endParaRPr sz="1000" b="1" dirty="0">
              <a:solidFill>
                <a:srgbClr val="FF0000"/>
              </a:solidFill>
              <a:latin typeface="Courier New"/>
              <a:cs typeface="Courier New"/>
            </a:endParaRPr>
          </a:p>
        </p:txBody>
      </p:sp>
    </p:spTree>
    <p:extLst>
      <p:ext uri="{BB962C8B-B14F-4D97-AF65-F5344CB8AC3E}">
        <p14:creationId xmlns:p14="http://schemas.microsoft.com/office/powerpoint/2010/main" val="2936205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Frames and Frame-Based </a:t>
            </a:r>
            <a:r>
              <a:rPr lang="en-US" dirty="0" smtClean="0"/>
              <a:t>Processing</a:t>
            </a:r>
            <a:endParaRPr lang="en-US" dirty="0"/>
          </a:p>
        </p:txBody>
      </p:sp>
      <p:sp>
        <p:nvSpPr>
          <p:cNvPr id="3" name="Content Placeholder 2"/>
          <p:cNvSpPr>
            <a:spLocks noGrp="1"/>
          </p:cNvSpPr>
          <p:nvPr>
            <p:ph idx="1"/>
          </p:nvPr>
        </p:nvSpPr>
        <p:spPr/>
        <p:txBody>
          <a:bodyPr/>
          <a:lstStyle/>
          <a:p>
            <a:pPr algn="just"/>
            <a:r>
              <a:rPr lang="en-US" dirty="0"/>
              <a:t>A frame is a sequence of samples combined into a single vector. By setting Samples </a:t>
            </a:r>
            <a:r>
              <a:rPr lang="en-US" dirty="0" smtClean="0"/>
              <a:t>per frame </a:t>
            </a:r>
            <a:r>
              <a:rPr lang="en-US" dirty="0"/>
              <a:t>to </a:t>
            </a:r>
            <a:r>
              <a:rPr lang="en-US" dirty="0">
                <a:solidFill>
                  <a:srgbClr val="FF0000"/>
                </a:solidFill>
              </a:rPr>
              <a:t>100 in the Sine Wave block</a:t>
            </a:r>
            <a:r>
              <a:rPr lang="en-US" dirty="0"/>
              <a:t>, you set the frame size to 100, so that each frame contains 100 samples. This enables the Vector Scope block to display enough data for a good picture of the sine wave.</a:t>
            </a:r>
          </a:p>
          <a:p>
            <a:pPr algn="just"/>
            <a:endParaRPr lang="en-US" dirty="0"/>
          </a:p>
        </p:txBody>
      </p:sp>
    </p:spTree>
    <p:extLst>
      <p:ext uri="{BB962C8B-B14F-4D97-AF65-F5344CB8AC3E}">
        <p14:creationId xmlns:p14="http://schemas.microsoft.com/office/powerpoint/2010/main" val="2436027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Discrete Signals and Sample </a:t>
            </a:r>
            <a:r>
              <a:rPr lang="en-US" dirty="0" smtClean="0"/>
              <a:t>Times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The Sine Wave block in the </a:t>
            </a:r>
            <a:r>
              <a:rPr lang="en-US" dirty="0">
                <a:solidFill>
                  <a:srgbClr val="FF0000"/>
                </a:solidFill>
              </a:rPr>
              <a:t>Signal Processing </a:t>
            </a:r>
            <a:r>
              <a:rPr lang="en-US" dirty="0" err="1">
                <a:solidFill>
                  <a:srgbClr val="FF0000"/>
                </a:solidFill>
              </a:rPr>
              <a:t>Blockset</a:t>
            </a:r>
            <a:r>
              <a:rPr lang="en-US" dirty="0">
                <a:solidFill>
                  <a:srgbClr val="FF0000"/>
                </a:solidFill>
              </a:rPr>
              <a:t> </a:t>
            </a:r>
            <a:r>
              <a:rPr lang="en-US" dirty="0"/>
              <a:t>generates a discrete signal. </a:t>
            </a:r>
            <a:endParaRPr lang="en-US" dirty="0" smtClean="0"/>
          </a:p>
          <a:p>
            <a:pPr algn="just"/>
            <a:r>
              <a:rPr lang="en-US" dirty="0" smtClean="0"/>
              <a:t>This means </a:t>
            </a:r>
            <a:r>
              <a:rPr lang="en-US" dirty="0"/>
              <a:t>that it updates the signal at integer multiples of a fixed time interval, called the sample time. </a:t>
            </a:r>
            <a:endParaRPr lang="en-US" dirty="0" smtClean="0"/>
          </a:p>
          <a:p>
            <a:pPr algn="just"/>
            <a:r>
              <a:rPr lang="en-US" dirty="0" smtClean="0"/>
              <a:t>You </a:t>
            </a:r>
            <a:r>
              <a:rPr lang="en-US" dirty="0"/>
              <a:t>can set the length of this time interval in the Sample time parameter in the block's </a:t>
            </a:r>
            <a:r>
              <a:rPr lang="en-US" dirty="0" smtClean="0"/>
              <a:t>dialogue. </a:t>
            </a:r>
          </a:p>
          <a:p>
            <a:pPr algn="just"/>
            <a:r>
              <a:rPr lang="en-US" dirty="0" smtClean="0"/>
              <a:t>In </a:t>
            </a:r>
            <a:r>
              <a:rPr lang="en-US" dirty="0"/>
              <a:t>the example described in Building a Simple Model, the </a:t>
            </a:r>
            <a:r>
              <a:rPr lang="en-US" dirty="0">
                <a:solidFill>
                  <a:srgbClr val="FF0000"/>
                </a:solidFill>
              </a:rPr>
              <a:t>Sample time </a:t>
            </a:r>
            <a:r>
              <a:rPr lang="en-US" dirty="0"/>
              <a:t>has the default value of </a:t>
            </a:r>
            <a:r>
              <a:rPr lang="en-US" dirty="0">
                <a:solidFill>
                  <a:srgbClr val="FF0000"/>
                </a:solidFill>
              </a:rPr>
              <a:t>1/1000</a:t>
            </a:r>
            <a:r>
              <a:rPr lang="en-US" dirty="0"/>
              <a:t>. All the sources in the </a:t>
            </a:r>
            <a:r>
              <a:rPr lang="en-US" dirty="0">
                <a:solidFill>
                  <a:srgbClr val="FF0000"/>
                </a:solidFill>
              </a:rPr>
              <a:t>Communications </a:t>
            </a:r>
            <a:r>
              <a:rPr lang="en-US" dirty="0" err="1">
                <a:solidFill>
                  <a:srgbClr val="FF0000"/>
                </a:solidFill>
              </a:rPr>
              <a:t>Blockset</a:t>
            </a:r>
            <a:r>
              <a:rPr lang="en-US" dirty="0">
                <a:solidFill>
                  <a:srgbClr val="FF0000"/>
                </a:solidFill>
              </a:rPr>
              <a:t> and the Signal Processing </a:t>
            </a:r>
            <a:r>
              <a:rPr lang="en-US" dirty="0" err="1">
                <a:solidFill>
                  <a:srgbClr val="FF0000"/>
                </a:solidFill>
              </a:rPr>
              <a:t>Blockset</a:t>
            </a:r>
            <a:r>
              <a:rPr lang="en-US" dirty="0">
                <a:solidFill>
                  <a:srgbClr val="FF0000"/>
                </a:solidFill>
              </a:rPr>
              <a:t> </a:t>
            </a:r>
            <a:r>
              <a:rPr lang="en-US" dirty="0"/>
              <a:t>generate discrete signals exclusively. These sources are primarily designed for modeling digital communication systems.</a:t>
            </a:r>
          </a:p>
          <a:p>
            <a:pPr algn="just"/>
            <a:endParaRPr lang="en-US" dirty="0"/>
          </a:p>
        </p:txBody>
      </p:sp>
    </p:spTree>
    <p:extLst>
      <p:ext uri="{BB962C8B-B14F-4D97-AF65-F5344CB8AC3E}">
        <p14:creationId xmlns:p14="http://schemas.microsoft.com/office/powerpoint/2010/main" val="11397490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Setting Simulation Parameters</a:t>
            </a:r>
          </a:p>
        </p:txBody>
      </p:sp>
      <p:sp>
        <p:nvSpPr>
          <p:cNvPr id="3" name="Content Placeholder 2"/>
          <p:cNvSpPr>
            <a:spLocks noGrp="1"/>
          </p:cNvSpPr>
          <p:nvPr>
            <p:ph idx="1"/>
          </p:nvPr>
        </p:nvSpPr>
        <p:spPr>
          <a:xfrm>
            <a:off x="628650" y="1505585"/>
            <a:ext cx="7886700" cy="4351338"/>
          </a:xfrm>
        </p:spPr>
        <p:txBody>
          <a:bodyPr>
            <a:noAutofit/>
          </a:bodyPr>
          <a:lstStyle/>
          <a:p>
            <a:pPr algn="just"/>
            <a:r>
              <a:rPr lang="en-US" sz="2400" dirty="0"/>
              <a:t>If you typed </a:t>
            </a:r>
            <a:r>
              <a:rPr lang="en-US" sz="2400" dirty="0">
                <a:solidFill>
                  <a:srgbClr val="FF0000"/>
                </a:solidFill>
              </a:rPr>
              <a:t>commstartup </a:t>
            </a:r>
            <a:r>
              <a:rPr lang="en-US" sz="2400" dirty="0"/>
              <a:t>before creating the model, the </a:t>
            </a:r>
            <a:r>
              <a:rPr lang="en-US" sz="2400" dirty="0">
                <a:solidFill>
                  <a:srgbClr val="FF0000"/>
                </a:solidFill>
              </a:rPr>
              <a:t>Stop</a:t>
            </a:r>
            <a:r>
              <a:rPr lang="en-US" sz="2400" dirty="0"/>
              <a:t> time should be set to </a:t>
            </a:r>
            <a:r>
              <a:rPr lang="en-US" sz="2400" dirty="0">
                <a:solidFill>
                  <a:srgbClr val="FF0000"/>
                </a:solidFill>
              </a:rPr>
              <a:t>inf</a:t>
            </a:r>
            <a:r>
              <a:rPr lang="en-US" sz="2400" dirty="0"/>
              <a:t>. </a:t>
            </a:r>
            <a:endParaRPr lang="en-US" sz="2400" dirty="0" smtClean="0"/>
          </a:p>
          <a:p>
            <a:pPr algn="just"/>
            <a:r>
              <a:rPr lang="en-US" sz="2400" dirty="0" smtClean="0"/>
              <a:t>The Stop </a:t>
            </a:r>
            <a:r>
              <a:rPr lang="en-US" sz="2400" dirty="0"/>
              <a:t>time determines the time at which the simulation ends. Setting Stop time to </a:t>
            </a:r>
            <a:r>
              <a:rPr lang="en-US" sz="2400" dirty="0">
                <a:solidFill>
                  <a:srgbClr val="FF0000"/>
                </a:solidFill>
              </a:rPr>
              <a:t>inf</a:t>
            </a:r>
            <a:r>
              <a:rPr lang="en-US" sz="2400" dirty="0"/>
              <a:t> causes the simulation to run indefinitely, until you stop it by selecting Stop from the Simulation menu.</a:t>
            </a:r>
          </a:p>
          <a:p>
            <a:pPr algn="just"/>
            <a:r>
              <a:rPr lang="en-US" sz="2400" dirty="0"/>
              <a:t>The Stop time is not the actual time it takes to run a simulation. </a:t>
            </a:r>
            <a:endParaRPr lang="en-US" sz="2400" dirty="0" smtClean="0"/>
          </a:p>
          <a:p>
            <a:pPr algn="just"/>
            <a:r>
              <a:rPr lang="en-US" sz="2400" dirty="0" smtClean="0"/>
              <a:t>The </a:t>
            </a:r>
            <a:r>
              <a:rPr lang="en-US" sz="2400" dirty="0"/>
              <a:t>actual run-time for </a:t>
            </a:r>
            <a:r>
              <a:rPr lang="en-US" sz="2400" dirty="0" smtClean="0"/>
              <a:t>a simulation </a:t>
            </a:r>
            <a:r>
              <a:rPr lang="en-US" sz="2400" dirty="0"/>
              <a:t>depends on factors such as the model's complexity and your computer's clock speed.</a:t>
            </a:r>
          </a:p>
          <a:p>
            <a:pPr algn="just"/>
            <a:r>
              <a:rPr lang="en-US" sz="2400" dirty="0"/>
              <a:t>The settings in the Configuration Parameters dialog box affect only the parameters of the current model.</a:t>
            </a:r>
          </a:p>
          <a:p>
            <a:pPr algn="just"/>
            <a:endParaRPr lang="en-US" sz="2400" dirty="0"/>
          </a:p>
        </p:txBody>
      </p:sp>
    </p:spTree>
    <p:extLst>
      <p:ext uri="{BB962C8B-B14F-4D97-AF65-F5344CB8AC3E}">
        <p14:creationId xmlns:p14="http://schemas.microsoft.com/office/powerpoint/2010/main" val="4021630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Adding Noise to the </a:t>
            </a:r>
            <a:r>
              <a:rPr lang="en-US" dirty="0" smtClean="0"/>
              <a:t>Model</a:t>
            </a:r>
            <a:endParaRPr lang="en-US" dirty="0"/>
          </a:p>
        </p:txBody>
      </p:sp>
      <p:sp>
        <p:nvSpPr>
          <p:cNvPr id="3" name="Content Placeholder 2"/>
          <p:cNvSpPr>
            <a:spLocks noGrp="1"/>
          </p:cNvSpPr>
          <p:nvPr>
            <p:ph idx="1"/>
          </p:nvPr>
        </p:nvSpPr>
        <p:spPr/>
        <p:txBody>
          <a:bodyPr/>
          <a:lstStyle/>
          <a:p>
            <a:r>
              <a:rPr lang="en-US" dirty="0"/>
              <a:t>You can add noise to the model using the </a:t>
            </a:r>
            <a:r>
              <a:rPr lang="en-US" dirty="0">
                <a:solidFill>
                  <a:srgbClr val="FF0000"/>
                </a:solidFill>
              </a:rPr>
              <a:t>AWGN Channel </a:t>
            </a:r>
            <a:r>
              <a:rPr lang="en-US" dirty="0"/>
              <a:t>block, from the Channels library </a:t>
            </a:r>
            <a:r>
              <a:rPr lang="en-US" dirty="0" smtClean="0"/>
              <a:t>of the </a:t>
            </a:r>
            <a:r>
              <a:rPr lang="en-US" dirty="0">
                <a:solidFill>
                  <a:srgbClr val="FF0000"/>
                </a:solidFill>
              </a:rPr>
              <a:t>Communications </a:t>
            </a:r>
            <a:r>
              <a:rPr lang="en-US" dirty="0" err="1">
                <a:solidFill>
                  <a:srgbClr val="FF0000"/>
                </a:solidFill>
              </a:rPr>
              <a:t>Blockset</a:t>
            </a:r>
            <a:r>
              <a:rPr lang="en-US" dirty="0"/>
              <a:t>. </a:t>
            </a:r>
            <a:endParaRPr lang="en-US" dirty="0" smtClean="0"/>
          </a:p>
          <a:p>
            <a:r>
              <a:rPr lang="en-US" dirty="0" smtClean="0"/>
              <a:t>The </a:t>
            </a:r>
            <a:r>
              <a:rPr lang="en-US" dirty="0"/>
              <a:t>block adds white Gaussian noise to the sine wave. Move the block from the Simulink Library Browser into the model </a:t>
            </a:r>
            <a:r>
              <a:rPr lang="en-US" dirty="0" smtClean="0"/>
              <a:t>window.</a:t>
            </a:r>
            <a:endParaRPr lang="en-US" dirty="0"/>
          </a:p>
        </p:txBody>
      </p:sp>
      <p:sp>
        <p:nvSpPr>
          <p:cNvPr id="4" name="object 14"/>
          <p:cNvSpPr/>
          <p:nvPr/>
        </p:nvSpPr>
        <p:spPr>
          <a:xfrm>
            <a:off x="3392425" y="4537906"/>
            <a:ext cx="3169156" cy="1639057"/>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3322861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16865"/>
            <a:ext cx="7886700" cy="4351338"/>
          </a:xfrm>
        </p:spPr>
        <p:txBody>
          <a:bodyPr/>
          <a:lstStyle/>
          <a:p>
            <a:r>
              <a:rPr lang="en-US" dirty="0"/>
              <a:t>Double-click the AWGN Channel block to open its </a:t>
            </a:r>
            <a:r>
              <a:rPr lang="en-US" dirty="0" smtClean="0"/>
              <a:t>dialog</a:t>
            </a:r>
          </a:p>
          <a:p>
            <a:r>
              <a:rPr lang="en-US" dirty="0" smtClean="0"/>
              <a:t>Then</a:t>
            </a:r>
            <a:r>
              <a:rPr lang="en-US" dirty="0"/>
              <a:t>, click the down arrow in the </a:t>
            </a:r>
            <a:r>
              <a:rPr lang="en-US" b="1" dirty="0"/>
              <a:t>Mode field and select Signal to noise ratio (SNR).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008" y="2083634"/>
            <a:ext cx="4152900" cy="4500046"/>
          </a:xfrm>
          <a:prstGeom prst="rect">
            <a:avLst/>
          </a:prstGeom>
        </p:spPr>
      </p:pic>
    </p:spTree>
    <p:extLst>
      <p:ext uri="{BB962C8B-B14F-4D97-AF65-F5344CB8AC3E}">
        <p14:creationId xmlns:p14="http://schemas.microsoft.com/office/powerpoint/2010/main" val="2720025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Sinewave with noise affected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8612" y="1825625"/>
            <a:ext cx="5378028" cy="4600482"/>
          </a:xfrm>
        </p:spPr>
      </p:pic>
    </p:spTree>
    <p:extLst>
      <p:ext uri="{BB962C8B-B14F-4D97-AF65-F5344CB8AC3E}">
        <p14:creationId xmlns:p14="http://schemas.microsoft.com/office/powerpoint/2010/main" val="2616511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955"/>
            <a:ext cx="9064592" cy="4699493"/>
          </a:xfrm>
          <a:prstGeom prst="rect">
            <a:avLst/>
          </a:prstGeom>
        </p:spPr>
      </p:pic>
      <p:sp>
        <p:nvSpPr>
          <p:cNvPr id="5" name="Oval 4"/>
          <p:cNvSpPr/>
          <p:nvPr/>
        </p:nvSpPr>
        <p:spPr>
          <a:xfrm>
            <a:off x="2036826" y="1417368"/>
            <a:ext cx="788670" cy="56411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spTree>
    <p:extLst>
      <p:ext uri="{BB962C8B-B14F-4D97-AF65-F5344CB8AC3E}">
        <p14:creationId xmlns:p14="http://schemas.microsoft.com/office/powerpoint/2010/main" val="37336019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Now try this Model…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63" y="1690688"/>
            <a:ext cx="7580473" cy="4371783"/>
          </a:xfrm>
          <a:prstGeom prst="rect">
            <a:avLst/>
          </a:prstGeom>
        </p:spPr>
      </p:pic>
    </p:spTree>
    <p:extLst>
      <p:ext uri="{BB962C8B-B14F-4D97-AF65-F5344CB8AC3E}">
        <p14:creationId xmlns:p14="http://schemas.microsoft.com/office/powerpoint/2010/main" val="2561695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Amplitude Modulation</a:t>
            </a:r>
            <a:endParaRPr lang="en-US" dirty="0"/>
          </a:p>
        </p:txBody>
      </p:sp>
      <p:sp>
        <p:nvSpPr>
          <p:cNvPr id="3" name="Content Placeholder 2"/>
          <p:cNvSpPr>
            <a:spLocks noGrp="1"/>
          </p:cNvSpPr>
          <p:nvPr>
            <p:ph idx="1"/>
          </p:nvPr>
        </p:nvSpPr>
        <p:spPr/>
        <p:txBody>
          <a:bodyPr/>
          <a:lstStyle/>
          <a:p>
            <a:r>
              <a:rPr lang="en-US" dirty="0" smtClean="0"/>
              <a:t>Need Two Signals (Carrier and Message signal)</a:t>
            </a:r>
          </a:p>
          <a:p>
            <a:r>
              <a:rPr lang="en-US" dirty="0" smtClean="0"/>
              <a:t>Carrier – High frequency signal </a:t>
            </a:r>
          </a:p>
          <a:p>
            <a:r>
              <a:rPr lang="en-US" dirty="0" smtClean="0"/>
              <a:t>Message – Low frequency signal </a:t>
            </a:r>
          </a:p>
          <a:p>
            <a:endParaRPr lang="en-US" dirty="0"/>
          </a:p>
        </p:txBody>
      </p:sp>
    </p:spTree>
    <p:extLst>
      <p:ext uri="{BB962C8B-B14F-4D97-AF65-F5344CB8AC3E}">
        <p14:creationId xmlns:p14="http://schemas.microsoft.com/office/powerpoint/2010/main" val="644498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450872" y="1276272"/>
            <a:ext cx="6495264" cy="6328004"/>
          </a:xfrm>
          <a:prstGeom prst="rect">
            <a:avLst/>
          </a:prstGeom>
        </p:spPr>
      </p:pic>
    </p:spTree>
    <p:extLst>
      <p:ext uri="{BB962C8B-B14F-4D97-AF65-F5344CB8AC3E}">
        <p14:creationId xmlns:p14="http://schemas.microsoft.com/office/powerpoint/2010/main" val="40026064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 - DSB</a:t>
            </a:r>
            <a:endParaRPr lang="en-US" dirty="0"/>
          </a:p>
        </p:txBody>
      </p:sp>
      <p:pic>
        <p:nvPicPr>
          <p:cNvPr id="5" name="Picture 4"/>
          <p:cNvPicPr>
            <a:picLocks noChangeAspect="1"/>
          </p:cNvPicPr>
          <p:nvPr/>
        </p:nvPicPr>
        <p:blipFill>
          <a:blip r:embed="rId2"/>
          <a:stretch>
            <a:fillRect/>
          </a:stretch>
        </p:blipFill>
        <p:spPr>
          <a:xfrm>
            <a:off x="320041" y="1783296"/>
            <a:ext cx="8195310" cy="5074704"/>
          </a:xfrm>
          <a:prstGeom prst="rect">
            <a:avLst/>
          </a:prstGeom>
        </p:spPr>
      </p:pic>
    </p:spTree>
    <p:extLst>
      <p:ext uri="{BB962C8B-B14F-4D97-AF65-F5344CB8AC3E}">
        <p14:creationId xmlns:p14="http://schemas.microsoft.com/office/powerpoint/2010/main" val="1088986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 with sub systems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4930" y="2443004"/>
            <a:ext cx="6454140" cy="3116580"/>
          </a:xfrm>
        </p:spPr>
      </p:pic>
    </p:spTree>
    <p:extLst>
      <p:ext uri="{BB962C8B-B14F-4D97-AF65-F5344CB8AC3E}">
        <p14:creationId xmlns:p14="http://schemas.microsoft.com/office/powerpoint/2010/main" val="3284622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Control Systems Design</a:t>
            </a:r>
            <a:endParaRPr lang="en-US" dirty="0"/>
          </a:p>
        </p:txBody>
      </p:sp>
      <p:sp>
        <p:nvSpPr>
          <p:cNvPr id="3" name="Content Placeholder 2"/>
          <p:cNvSpPr>
            <a:spLocks noGrp="1"/>
          </p:cNvSpPr>
          <p:nvPr>
            <p:ph idx="1"/>
          </p:nvPr>
        </p:nvSpPr>
        <p:spPr/>
        <p:txBody>
          <a:bodyPr/>
          <a:lstStyle/>
          <a:p>
            <a:pPr algn="just"/>
            <a:r>
              <a:rPr lang="en-US" dirty="0" err="1" smtClean="0"/>
              <a:t>Usd</a:t>
            </a:r>
            <a:r>
              <a:rPr lang="en-US" dirty="0" smtClean="0"/>
              <a:t> to model control systems</a:t>
            </a:r>
          </a:p>
          <a:p>
            <a:pPr algn="just"/>
            <a:r>
              <a:rPr lang="en-US" dirty="0" smtClean="0"/>
              <a:t>Model PI,PID, PD controllers </a:t>
            </a:r>
          </a:p>
          <a:p>
            <a:pPr algn="just"/>
            <a:r>
              <a:rPr lang="en-US" dirty="0" smtClean="0"/>
              <a:t>Very much useful for solving multiple order systems </a:t>
            </a:r>
          </a:p>
          <a:p>
            <a:pPr algn="just"/>
            <a:endParaRPr lang="en-US" dirty="0" smtClean="0"/>
          </a:p>
          <a:p>
            <a:pPr algn="just"/>
            <a:endParaRPr lang="en-US" dirty="0"/>
          </a:p>
          <a:p>
            <a:pPr algn="just"/>
            <a:r>
              <a:rPr lang="en-US" dirty="0" smtClean="0"/>
              <a:t>Check the blocks available in </a:t>
            </a:r>
            <a:r>
              <a:rPr lang="en-US" dirty="0" smtClean="0">
                <a:solidFill>
                  <a:srgbClr val="FF0000"/>
                </a:solidFill>
              </a:rPr>
              <a:t>control system </a:t>
            </a:r>
            <a:r>
              <a:rPr lang="en-US" dirty="0" err="1" smtClean="0">
                <a:solidFill>
                  <a:srgbClr val="FF0000"/>
                </a:solidFill>
              </a:rPr>
              <a:t>blockset</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2483667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Control Systems Design </a:t>
            </a:r>
            <a:endParaRPr lang="en-US" dirty="0"/>
          </a:p>
        </p:txBody>
      </p:sp>
      <p:pic>
        <p:nvPicPr>
          <p:cNvPr id="4" name="Picture 3"/>
          <p:cNvPicPr>
            <a:picLocks noChangeAspect="1"/>
          </p:cNvPicPr>
          <p:nvPr/>
        </p:nvPicPr>
        <p:blipFill>
          <a:blip r:embed="rId2"/>
          <a:stretch>
            <a:fillRect/>
          </a:stretch>
        </p:blipFill>
        <p:spPr>
          <a:xfrm>
            <a:off x="1050871" y="2584116"/>
            <a:ext cx="7464479" cy="3085164"/>
          </a:xfrm>
          <a:prstGeom prst="rect">
            <a:avLst/>
          </a:prstGeom>
        </p:spPr>
      </p:pic>
    </p:spTree>
    <p:extLst>
      <p:ext uri="{BB962C8B-B14F-4D97-AF65-F5344CB8AC3E}">
        <p14:creationId xmlns:p14="http://schemas.microsoft.com/office/powerpoint/2010/main" val="6331048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Control Systems Design </a:t>
            </a:r>
            <a:r>
              <a:rPr lang="en-US" dirty="0" smtClean="0"/>
              <a:t/>
            </a:r>
            <a:br>
              <a:rPr lang="en-US" dirty="0" smtClean="0"/>
            </a:br>
            <a:r>
              <a:rPr lang="en-US" dirty="0" smtClean="0"/>
              <a:t>- Inter action with MATLAB</a:t>
            </a:r>
            <a:endParaRPr lang="en-US" dirty="0"/>
          </a:p>
        </p:txBody>
      </p:sp>
      <p:sp>
        <p:nvSpPr>
          <p:cNvPr id="3" name="Content Placeholder 2"/>
          <p:cNvSpPr>
            <a:spLocks noGrp="1"/>
          </p:cNvSpPr>
          <p:nvPr>
            <p:ph idx="1"/>
          </p:nvPr>
        </p:nvSpPr>
        <p:spPr/>
        <p:txBody>
          <a:bodyPr/>
          <a:lstStyle/>
          <a:p>
            <a:r>
              <a:rPr lang="en-US" dirty="0" smtClean="0"/>
              <a:t>How to give values for gain block from MATLAB</a:t>
            </a:r>
          </a:p>
          <a:p>
            <a:r>
              <a:rPr lang="en-US" dirty="0" smtClean="0"/>
              <a:t>Give values of variable from Matlab Command window </a:t>
            </a:r>
          </a:p>
          <a:p>
            <a:r>
              <a:rPr lang="en-US" dirty="0" smtClean="0"/>
              <a:t>Enter </a:t>
            </a:r>
            <a:r>
              <a:rPr lang="en-US" b="1" dirty="0" smtClean="0">
                <a:solidFill>
                  <a:srgbClr val="FF0000"/>
                </a:solidFill>
              </a:rPr>
              <a:t>K=2.5</a:t>
            </a:r>
          </a:p>
          <a:p>
            <a:endParaRPr lang="en-US" dirty="0"/>
          </a:p>
          <a:p>
            <a:r>
              <a:rPr lang="en-US" dirty="0" smtClean="0"/>
              <a:t>Check the variable added in MATLAB workspace </a:t>
            </a:r>
            <a:endParaRPr lang="en-US" dirty="0"/>
          </a:p>
        </p:txBody>
      </p:sp>
    </p:spTree>
    <p:extLst>
      <p:ext uri="{BB962C8B-B14F-4D97-AF65-F5344CB8AC3E}">
        <p14:creationId xmlns:p14="http://schemas.microsoft.com/office/powerpoint/2010/main" val="15070080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Control Systems Design </a:t>
            </a:r>
          </a:p>
        </p:txBody>
      </p:sp>
      <p:sp>
        <p:nvSpPr>
          <p:cNvPr id="3" name="Content Placeholder 2"/>
          <p:cNvSpPr>
            <a:spLocks noGrp="1"/>
          </p:cNvSpPr>
          <p:nvPr>
            <p:ph idx="1"/>
          </p:nvPr>
        </p:nvSpPr>
        <p:spPr/>
        <p:txBody>
          <a:bodyPr/>
          <a:lstStyle/>
          <a:p>
            <a:r>
              <a:rPr lang="en-US" dirty="0" smtClean="0"/>
              <a:t>How to give values for transfer function ?</a:t>
            </a:r>
          </a:p>
          <a:p>
            <a:endParaRPr lang="en-US" dirty="0"/>
          </a:p>
          <a:p>
            <a:r>
              <a:rPr lang="en-US" dirty="0" smtClean="0"/>
              <a:t>Transfer function = </a:t>
            </a:r>
            <a:r>
              <a:rPr lang="en-US" dirty="0" err="1" smtClean="0"/>
              <a:t>num</a:t>
            </a:r>
            <a:r>
              <a:rPr lang="en-US" dirty="0" smtClean="0"/>
              <a:t> /den</a:t>
            </a:r>
          </a:p>
          <a:p>
            <a:pPr marL="2743200" lvl="6" indent="0">
              <a:buNone/>
            </a:pPr>
            <a:endParaRPr lang="en-US" sz="2400" dirty="0" smtClean="0"/>
          </a:p>
          <a:p>
            <a:pPr marL="2743200" lvl="6" indent="0">
              <a:buNone/>
            </a:pPr>
            <a:r>
              <a:rPr lang="en-US" sz="2400" dirty="0" smtClean="0"/>
              <a:t>  = S+2/S</a:t>
            </a:r>
          </a:p>
          <a:p>
            <a:pPr marL="0" indent="0">
              <a:buNone/>
            </a:pPr>
            <a:r>
              <a:rPr lang="en-US" dirty="0" err="1" smtClean="0">
                <a:solidFill>
                  <a:srgbClr val="FF0000"/>
                </a:solidFill>
              </a:rPr>
              <a:t>num</a:t>
            </a:r>
            <a:r>
              <a:rPr lang="en-US" dirty="0" smtClean="0">
                <a:solidFill>
                  <a:srgbClr val="FF0000"/>
                </a:solidFill>
              </a:rPr>
              <a:t>=[1  2]</a:t>
            </a:r>
          </a:p>
          <a:p>
            <a:pPr marL="0" indent="0">
              <a:buNone/>
            </a:pPr>
            <a:r>
              <a:rPr lang="en-US" dirty="0" smtClean="0">
                <a:solidFill>
                  <a:srgbClr val="FF0000"/>
                </a:solidFill>
              </a:rPr>
              <a:t>den=[1  0]</a:t>
            </a:r>
          </a:p>
          <a:p>
            <a:pPr marL="0" indent="0">
              <a:buNone/>
            </a:pPr>
            <a:endParaRPr lang="en-US" dirty="0">
              <a:solidFill>
                <a:srgbClr val="FF0000"/>
              </a:solidFill>
            </a:endParaRPr>
          </a:p>
          <a:p>
            <a:pPr marL="0" indent="0">
              <a:buNone/>
            </a:pPr>
            <a:r>
              <a:rPr lang="en-US" dirty="0" smtClean="0"/>
              <a:t>What type of solver can be used ? </a:t>
            </a:r>
            <a:endParaRPr lang="en-US" dirty="0">
              <a:solidFill>
                <a:srgbClr val="FF0000"/>
              </a:solidFill>
            </a:endParaRPr>
          </a:p>
        </p:txBody>
      </p:sp>
    </p:spTree>
    <p:extLst>
      <p:ext uri="{BB962C8B-B14F-4D97-AF65-F5344CB8AC3E}">
        <p14:creationId xmlns:p14="http://schemas.microsoft.com/office/powerpoint/2010/main" val="11790328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accent1">
                    <a:lumMod val="75000"/>
                  </a:schemeClr>
                </a:solidFill>
              </a:rPr>
              <a:t>Electrical Circuit Solving</a:t>
            </a:r>
            <a:endParaRPr lang="en-US" dirty="0">
              <a:solidFill>
                <a:schemeClr val="accent1">
                  <a:lumMod val="75000"/>
                </a:schemeClr>
              </a:solidFill>
            </a:endParaRPr>
          </a:p>
        </p:txBody>
      </p:sp>
      <p:sp>
        <p:nvSpPr>
          <p:cNvPr id="6" name="Rectangle 5"/>
          <p:cNvSpPr/>
          <p:nvPr/>
        </p:nvSpPr>
        <p:spPr>
          <a:xfrm>
            <a:off x="822961" y="2213813"/>
            <a:ext cx="7289175" cy="523220"/>
          </a:xfrm>
          <a:prstGeom prst="rect">
            <a:avLst/>
          </a:prstGeom>
        </p:spPr>
        <p:txBody>
          <a:bodyPr wrap="none">
            <a:spAutoFit/>
          </a:bodyPr>
          <a:lstStyle/>
          <a:p>
            <a:r>
              <a:rPr lang="en-US" sz="2800" dirty="0">
                <a:solidFill>
                  <a:srgbClr val="FF0000"/>
                </a:solidFill>
              </a:rPr>
              <a:t>Use Simulink to Solve the Following RLC Circuit</a:t>
            </a:r>
          </a:p>
        </p:txBody>
      </p:sp>
      <p:pic>
        <p:nvPicPr>
          <p:cNvPr id="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937" t="3006" r="1066" b="2817"/>
          <a:stretch/>
        </p:blipFill>
        <p:spPr bwMode="auto">
          <a:xfrm>
            <a:off x="1350391" y="2716687"/>
            <a:ext cx="6059078" cy="26866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313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3182" b="57955"/>
          <a:stretch/>
        </p:blipFill>
        <p:spPr>
          <a:xfrm>
            <a:off x="377191" y="1040431"/>
            <a:ext cx="8284464" cy="1755648"/>
          </a:xfrm>
          <a:prstGeom prst="rect">
            <a:avLst/>
          </a:prstGeom>
        </p:spPr>
      </p:pic>
      <p:sp>
        <p:nvSpPr>
          <p:cNvPr id="5" name="Right Arrow 4"/>
          <p:cNvSpPr/>
          <p:nvPr/>
        </p:nvSpPr>
        <p:spPr>
          <a:xfrm rot="18405099">
            <a:off x="3857627" y="2612897"/>
            <a:ext cx="1323594" cy="2468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1" y="3236714"/>
            <a:ext cx="8284464" cy="1823904"/>
          </a:xfrm>
          <a:prstGeom prst="rect">
            <a:avLst/>
          </a:prstGeom>
        </p:spPr>
      </p:pic>
      <p:sp>
        <p:nvSpPr>
          <p:cNvPr id="7" name="Right Arrow 6"/>
          <p:cNvSpPr/>
          <p:nvPr/>
        </p:nvSpPr>
        <p:spPr>
          <a:xfrm rot="18405099">
            <a:off x="4630294" y="4912925"/>
            <a:ext cx="1323594" cy="2468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450204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Electrical Circuit Solving</a:t>
            </a:r>
            <a:endParaRPr lang="en-US" dirty="0"/>
          </a:p>
        </p:txBody>
      </p:sp>
      <p:pic>
        <p:nvPicPr>
          <p:cNvPr id="3" name="Picture 2"/>
          <p:cNvPicPr>
            <a:picLocks noChangeAspect="1"/>
          </p:cNvPicPr>
          <p:nvPr/>
        </p:nvPicPr>
        <p:blipFill>
          <a:blip r:embed="rId2"/>
          <a:stretch>
            <a:fillRect/>
          </a:stretch>
        </p:blipFill>
        <p:spPr>
          <a:xfrm>
            <a:off x="746122" y="1773936"/>
            <a:ext cx="7651755" cy="4773168"/>
          </a:xfrm>
          <a:prstGeom prst="rect">
            <a:avLst/>
          </a:prstGeom>
        </p:spPr>
      </p:pic>
    </p:spTree>
    <p:extLst>
      <p:ext uri="{BB962C8B-B14F-4D97-AF65-F5344CB8AC3E}">
        <p14:creationId xmlns:p14="http://schemas.microsoft.com/office/powerpoint/2010/main" val="3475984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Electrical Circuit Solving</a:t>
            </a:r>
            <a:endParaRPr lang="en-US" dirty="0"/>
          </a:p>
        </p:txBody>
      </p:sp>
      <p:sp>
        <p:nvSpPr>
          <p:cNvPr id="3" name="Content Placeholder 2"/>
          <p:cNvSpPr>
            <a:spLocks noGrp="1"/>
          </p:cNvSpPr>
          <p:nvPr>
            <p:ph idx="1"/>
          </p:nvPr>
        </p:nvSpPr>
        <p:spPr/>
        <p:txBody>
          <a:bodyPr/>
          <a:lstStyle/>
          <a:p>
            <a:r>
              <a:rPr lang="en-US" dirty="0" smtClean="0"/>
              <a:t>How to flip blocks ?</a:t>
            </a:r>
          </a:p>
          <a:p>
            <a:pPr lvl="1"/>
            <a:r>
              <a:rPr lang="en-US" dirty="0" smtClean="0"/>
              <a:t>Right click on block -&gt;format-&gt;flip clock</a:t>
            </a:r>
          </a:p>
          <a:p>
            <a:pPr marL="457200" lvl="1" indent="0">
              <a:buNone/>
            </a:pPr>
            <a:r>
              <a:rPr lang="en-US" dirty="0" smtClean="0"/>
              <a:t>                          or </a:t>
            </a:r>
          </a:p>
          <a:p>
            <a:pPr lvl="1"/>
            <a:r>
              <a:rPr lang="en-US" i="1" dirty="0" smtClean="0">
                <a:solidFill>
                  <a:srgbClr val="FF0000"/>
                </a:solidFill>
              </a:rPr>
              <a:t>Ctrl+Shift+I </a:t>
            </a:r>
            <a:r>
              <a:rPr lang="en-US" dirty="0" smtClean="0"/>
              <a:t> </a:t>
            </a:r>
          </a:p>
          <a:p>
            <a:r>
              <a:rPr lang="en-US" dirty="0" smtClean="0"/>
              <a:t>Visualize scopes in each step </a:t>
            </a:r>
          </a:p>
          <a:p>
            <a:r>
              <a:rPr lang="en-US" dirty="0" smtClean="0"/>
              <a:t>Solve equation of Circuit </a:t>
            </a:r>
          </a:p>
          <a:p>
            <a:r>
              <a:rPr lang="en-US" dirty="0" smtClean="0"/>
              <a:t>To Replace DC source by AC source i.e., Input sinewave what are the changes to be done ? </a:t>
            </a:r>
            <a:endParaRPr lang="en-US" dirty="0"/>
          </a:p>
        </p:txBody>
      </p:sp>
    </p:spTree>
    <p:extLst>
      <p:ext uri="{BB962C8B-B14F-4D97-AF65-F5344CB8AC3E}">
        <p14:creationId xmlns:p14="http://schemas.microsoft.com/office/powerpoint/2010/main" val="27896295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027"/>
          <p:cNvSpPr txBox="1">
            <a:spLocks noChangeArrowheads="1"/>
          </p:cNvSpPr>
          <p:nvPr/>
        </p:nvSpPr>
        <p:spPr bwMode="auto">
          <a:xfrm>
            <a:off x="2171700" y="1657350"/>
            <a:ext cx="316849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a:t>Use Simulink to Solve the Following Circuit</a:t>
            </a:r>
          </a:p>
        </p:txBody>
      </p:sp>
      <p:sp>
        <p:nvSpPr>
          <p:cNvPr id="3" name="Title 2"/>
          <p:cNvSpPr>
            <a:spLocks noGrp="1"/>
          </p:cNvSpPr>
          <p:nvPr>
            <p:ph type="title"/>
          </p:nvPr>
        </p:nvSpPr>
        <p:spPr/>
        <p:txBody>
          <a:bodyPr/>
          <a:lstStyle/>
          <a:p>
            <a:pPr algn="ctr"/>
            <a:r>
              <a:rPr lang="en-US" dirty="0" smtClean="0">
                <a:solidFill>
                  <a:schemeClr val="accent1">
                    <a:lumMod val="75000"/>
                  </a:schemeClr>
                </a:solidFill>
              </a:rPr>
              <a:t>Example </a:t>
            </a:r>
            <a:br>
              <a:rPr lang="en-US" dirty="0" smtClean="0">
                <a:solidFill>
                  <a:schemeClr val="accent1">
                    <a:lumMod val="75000"/>
                  </a:schemeClr>
                </a:solidFill>
              </a:rPr>
            </a:br>
            <a:r>
              <a:rPr lang="en-US" dirty="0" smtClean="0">
                <a:solidFill>
                  <a:schemeClr val="accent1">
                    <a:lumMod val="75000"/>
                  </a:schemeClr>
                </a:solidFill>
              </a:rPr>
              <a:t>-Electrical </a:t>
            </a:r>
            <a:r>
              <a:rPr lang="en-US" dirty="0">
                <a:solidFill>
                  <a:schemeClr val="accent1">
                    <a:lumMod val="75000"/>
                  </a:schemeClr>
                </a:solidFill>
              </a:rPr>
              <a:t>Circuit </a:t>
            </a:r>
            <a:r>
              <a:rPr lang="en-US" dirty="0" smtClean="0">
                <a:solidFill>
                  <a:schemeClr val="accent1">
                    <a:lumMod val="75000"/>
                  </a:schemeClr>
                </a:solidFill>
              </a:rPr>
              <a:t>Solving </a:t>
            </a:r>
            <a:endParaRPr lang="en-US" dirty="0"/>
          </a:p>
        </p:txBody>
      </p:sp>
      <p:pic>
        <p:nvPicPr>
          <p:cNvPr id="2" name="Picture 1"/>
          <p:cNvPicPr>
            <a:picLocks noChangeAspect="1"/>
          </p:cNvPicPr>
          <p:nvPr/>
        </p:nvPicPr>
        <p:blipFill>
          <a:blip r:embed="rId2"/>
          <a:stretch>
            <a:fillRect/>
          </a:stretch>
        </p:blipFill>
        <p:spPr>
          <a:xfrm>
            <a:off x="2371153" y="2112150"/>
            <a:ext cx="4401693" cy="2633700"/>
          </a:xfrm>
          <a:prstGeom prst="rect">
            <a:avLst/>
          </a:prstGeom>
        </p:spPr>
      </p:pic>
    </p:spTree>
    <p:extLst>
      <p:ext uri="{BB962C8B-B14F-4D97-AF65-F5344CB8AC3E}">
        <p14:creationId xmlns:p14="http://schemas.microsoft.com/office/powerpoint/2010/main" val="38096250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5488" y="1690689"/>
            <a:ext cx="6633023" cy="4688230"/>
          </a:xfrm>
          <a:prstGeom prst="rect">
            <a:avLst/>
          </a:prstGeom>
        </p:spPr>
      </p:pic>
      <p:sp>
        <p:nvSpPr>
          <p:cNvPr id="4" name="Title 3"/>
          <p:cNvSpPr>
            <a:spLocks noGrp="1"/>
          </p:cNvSpPr>
          <p:nvPr>
            <p:ph type="title"/>
          </p:nvPr>
        </p:nvSpPr>
        <p:spPr/>
        <p:txBody>
          <a:bodyPr/>
          <a:lstStyle/>
          <a:p>
            <a:pPr algn="ctr"/>
            <a:r>
              <a:rPr lang="en-US" dirty="0" smtClean="0">
                <a:solidFill>
                  <a:schemeClr val="accent1">
                    <a:lumMod val="75000"/>
                  </a:schemeClr>
                </a:solidFill>
              </a:rPr>
              <a:t>Example</a:t>
            </a:r>
            <a:br>
              <a:rPr lang="en-US" dirty="0" smtClean="0">
                <a:solidFill>
                  <a:schemeClr val="accent1">
                    <a:lumMod val="75000"/>
                  </a:schemeClr>
                </a:solidFill>
              </a:rPr>
            </a:br>
            <a:r>
              <a:rPr lang="en-US" dirty="0" smtClean="0">
                <a:solidFill>
                  <a:schemeClr val="accent1">
                    <a:lumMod val="75000"/>
                  </a:schemeClr>
                </a:solidFill>
              </a:rPr>
              <a:t> - Electrical </a:t>
            </a:r>
            <a:r>
              <a:rPr lang="en-US" dirty="0">
                <a:solidFill>
                  <a:schemeClr val="accent1">
                    <a:lumMod val="75000"/>
                  </a:schemeClr>
                </a:solidFill>
              </a:rPr>
              <a:t>Circuit Solving </a:t>
            </a:r>
            <a:endParaRPr lang="en-US" dirty="0"/>
          </a:p>
        </p:txBody>
      </p:sp>
    </p:spTree>
    <p:extLst>
      <p:ext uri="{BB962C8B-B14F-4D97-AF65-F5344CB8AC3E}">
        <p14:creationId xmlns:p14="http://schemas.microsoft.com/office/powerpoint/2010/main" val="1865437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Speech Processing </a:t>
            </a:r>
          </a:p>
        </p:txBody>
      </p:sp>
      <p:pic>
        <p:nvPicPr>
          <p:cNvPr id="4" name="Picture 3"/>
          <p:cNvPicPr>
            <a:picLocks noChangeAspect="1"/>
          </p:cNvPicPr>
          <p:nvPr/>
        </p:nvPicPr>
        <p:blipFill>
          <a:blip r:embed="rId2"/>
          <a:stretch>
            <a:fillRect/>
          </a:stretch>
        </p:blipFill>
        <p:spPr>
          <a:xfrm>
            <a:off x="-371340" y="-167892"/>
            <a:ext cx="12447000" cy="9684000"/>
          </a:xfrm>
          <a:prstGeom prst="rect">
            <a:avLst/>
          </a:prstGeom>
        </p:spPr>
      </p:pic>
    </p:spTree>
    <p:extLst>
      <p:ext uri="{BB962C8B-B14F-4D97-AF65-F5344CB8AC3E}">
        <p14:creationId xmlns:p14="http://schemas.microsoft.com/office/powerpoint/2010/main" val="6835543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Speech Processing </a:t>
            </a:r>
          </a:p>
        </p:txBody>
      </p:sp>
      <p:sp>
        <p:nvSpPr>
          <p:cNvPr id="3" name="Content Placeholder 2"/>
          <p:cNvSpPr>
            <a:spLocks noGrp="1"/>
          </p:cNvSpPr>
          <p:nvPr>
            <p:ph idx="1"/>
          </p:nvPr>
        </p:nvSpPr>
        <p:spPr/>
        <p:txBody>
          <a:bodyPr/>
          <a:lstStyle/>
          <a:p>
            <a:r>
              <a:rPr lang="en-US" dirty="0" smtClean="0"/>
              <a:t>How to read a wave file ? </a:t>
            </a:r>
          </a:p>
          <a:p>
            <a:pPr lvl="1"/>
            <a:r>
              <a:rPr lang="en-US" dirty="0" smtClean="0"/>
              <a:t>Check for block named </a:t>
            </a:r>
            <a:r>
              <a:rPr lang="en-US" dirty="0" smtClean="0">
                <a:solidFill>
                  <a:srgbClr val="FF0000"/>
                </a:solidFill>
              </a:rPr>
              <a:t>from  multimedia file</a:t>
            </a:r>
          </a:p>
          <a:p>
            <a:pPr lvl="1"/>
            <a:endParaRPr lang="en-US" dirty="0"/>
          </a:p>
          <a:p>
            <a:pPr lvl="1"/>
            <a:r>
              <a:rPr lang="en-US" dirty="0" smtClean="0"/>
              <a:t>Data Type – Double</a:t>
            </a:r>
          </a:p>
          <a:p>
            <a:pPr lvl="1"/>
            <a:r>
              <a:rPr lang="en-US" dirty="0" smtClean="0"/>
              <a:t>Samples per audio channel - 128 </a:t>
            </a:r>
          </a:p>
          <a:p>
            <a:pPr lvl="1"/>
            <a:endParaRPr lang="en-US" dirty="0"/>
          </a:p>
          <a:p>
            <a:pPr lvl="1"/>
            <a:endParaRPr lang="en-US" dirty="0" smtClean="0"/>
          </a:p>
          <a:p>
            <a:pPr lvl="1"/>
            <a:r>
              <a:rPr lang="en-US" dirty="0" smtClean="0"/>
              <a:t>Will support </a:t>
            </a:r>
            <a:r>
              <a:rPr lang="en-US" dirty="0" err="1" smtClean="0"/>
              <a:t>avi</a:t>
            </a:r>
            <a:r>
              <a:rPr lang="en-US" dirty="0" smtClean="0"/>
              <a:t>, </a:t>
            </a:r>
            <a:r>
              <a:rPr lang="en-US" dirty="0" err="1" smtClean="0"/>
              <a:t>Wmv</a:t>
            </a:r>
            <a:endParaRPr lang="en-US" dirty="0" smtClean="0"/>
          </a:p>
          <a:p>
            <a:pPr lvl="1"/>
            <a:endParaRPr lang="en-US" dirty="0"/>
          </a:p>
        </p:txBody>
      </p:sp>
    </p:spTree>
    <p:extLst>
      <p:ext uri="{BB962C8B-B14F-4D97-AF65-F5344CB8AC3E}">
        <p14:creationId xmlns:p14="http://schemas.microsoft.com/office/powerpoint/2010/main" val="26189472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365126"/>
            <a:ext cx="8833104" cy="1325563"/>
          </a:xfrm>
        </p:spPr>
        <p:txBody>
          <a:bodyPr>
            <a:normAutofit fontScale="90000"/>
          </a:bodyPr>
          <a:lstStyle/>
          <a:p>
            <a:pPr algn="ctr"/>
            <a:r>
              <a:rPr lang="en-US" dirty="0" smtClean="0"/>
              <a:t>Exercises </a:t>
            </a:r>
            <a:br>
              <a:rPr lang="en-US" dirty="0" smtClean="0"/>
            </a:br>
            <a:r>
              <a:rPr lang="en-US" dirty="0" smtClean="0"/>
              <a:t>– Simulink Model for BPSK transmission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3030" y="2138204"/>
            <a:ext cx="6377940" cy="3726180"/>
          </a:xfrm>
        </p:spPr>
      </p:pic>
    </p:spTree>
    <p:extLst>
      <p:ext uri="{BB962C8B-B14F-4D97-AF65-F5344CB8AC3E}">
        <p14:creationId xmlns:p14="http://schemas.microsoft.com/office/powerpoint/2010/main" val="1654805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 Electrical Circuit solving </a:t>
            </a:r>
            <a:endParaRPr lang="en-US" dirty="0"/>
          </a:p>
        </p:txBody>
      </p:sp>
      <p:pic>
        <p:nvPicPr>
          <p:cNvPr id="4" name="Picture 3"/>
          <p:cNvPicPr>
            <a:picLocks noChangeAspect="1"/>
          </p:cNvPicPr>
          <p:nvPr/>
        </p:nvPicPr>
        <p:blipFill>
          <a:blip r:embed="rId2"/>
          <a:stretch>
            <a:fillRect/>
          </a:stretch>
        </p:blipFill>
        <p:spPr>
          <a:xfrm>
            <a:off x="1691390" y="1690689"/>
            <a:ext cx="5761219" cy="4529721"/>
          </a:xfrm>
          <a:prstGeom prst="rect">
            <a:avLst/>
          </a:prstGeom>
        </p:spPr>
      </p:pic>
    </p:spTree>
    <p:extLst>
      <p:ext uri="{BB962C8B-B14F-4D97-AF65-F5344CB8AC3E}">
        <p14:creationId xmlns:p14="http://schemas.microsoft.com/office/powerpoint/2010/main" val="5484721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Exercises  - </a:t>
            </a:r>
            <a:r>
              <a:rPr lang="en-US" dirty="0" smtClean="0"/>
              <a:t>Transfer Function</a:t>
            </a:r>
            <a:endParaRPr lang="en-US" dirty="0"/>
          </a:p>
        </p:txBody>
      </p:sp>
      <p:pic>
        <p:nvPicPr>
          <p:cNvPr id="2" name="Picture 1"/>
          <p:cNvPicPr>
            <a:picLocks noChangeAspect="1"/>
          </p:cNvPicPr>
          <p:nvPr/>
        </p:nvPicPr>
        <p:blipFill>
          <a:blip r:embed="rId2"/>
          <a:stretch>
            <a:fillRect/>
          </a:stretch>
        </p:blipFill>
        <p:spPr>
          <a:xfrm>
            <a:off x="1142703" y="2063377"/>
            <a:ext cx="6858594" cy="2731245"/>
          </a:xfrm>
          <a:prstGeom prst="rect">
            <a:avLst/>
          </a:prstGeom>
        </p:spPr>
      </p:pic>
    </p:spTree>
    <p:extLst>
      <p:ext uri="{BB962C8B-B14F-4D97-AF65-F5344CB8AC3E}">
        <p14:creationId xmlns:p14="http://schemas.microsoft.com/office/powerpoint/2010/main" val="4590076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 </a:t>
            </a:r>
            <a:r>
              <a:rPr lang="en-US" dirty="0" smtClean="0"/>
              <a:t>Five Band Equalizer</a:t>
            </a:r>
            <a:endParaRPr lang="en-US" dirty="0"/>
          </a:p>
        </p:txBody>
      </p:sp>
      <p:pic>
        <p:nvPicPr>
          <p:cNvPr id="3" name="Picture 2"/>
          <p:cNvPicPr>
            <a:picLocks noChangeAspect="1"/>
          </p:cNvPicPr>
          <p:nvPr/>
        </p:nvPicPr>
        <p:blipFill>
          <a:blip r:embed="rId2"/>
          <a:stretch>
            <a:fillRect/>
          </a:stretch>
        </p:blipFill>
        <p:spPr>
          <a:xfrm>
            <a:off x="91548" y="1171548"/>
            <a:ext cx="9729000" cy="5283000"/>
          </a:xfrm>
          <a:prstGeom prst="rect">
            <a:avLst/>
          </a:prstGeom>
        </p:spPr>
      </p:pic>
    </p:spTree>
    <p:extLst>
      <p:ext uri="{BB962C8B-B14F-4D97-AF65-F5344CB8AC3E}">
        <p14:creationId xmlns:p14="http://schemas.microsoft.com/office/powerpoint/2010/main" val="149897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 y="1169641"/>
            <a:ext cx="8147304" cy="4193354"/>
          </a:xfrm>
          <a:prstGeom prst="rect">
            <a:avLst/>
          </a:prstGeom>
        </p:spPr>
      </p:pic>
      <p:sp>
        <p:nvSpPr>
          <p:cNvPr id="3" name="TextBox 2"/>
          <p:cNvSpPr txBox="1"/>
          <p:nvPr/>
        </p:nvSpPr>
        <p:spPr>
          <a:xfrm>
            <a:off x="3236976" y="2599183"/>
            <a:ext cx="3079242" cy="2354491"/>
          </a:xfrm>
          <a:prstGeom prst="rect">
            <a:avLst/>
          </a:prstGeom>
          <a:noFill/>
        </p:spPr>
        <p:txBody>
          <a:bodyPr wrap="square" rtlCol="0">
            <a:spAutoFit/>
          </a:bodyPr>
          <a:lstStyle/>
          <a:p>
            <a:r>
              <a:rPr lang="en-US" sz="2100" dirty="0">
                <a:solidFill>
                  <a:srgbClr val="FF0000"/>
                </a:solidFill>
              </a:rPr>
              <a:t>To open a new model</a:t>
            </a:r>
          </a:p>
          <a:p>
            <a:endParaRPr lang="en-US" sz="2100" dirty="0">
              <a:solidFill>
                <a:srgbClr val="FF0000"/>
              </a:solidFill>
            </a:endParaRPr>
          </a:p>
          <a:p>
            <a:endParaRPr lang="en-US" sz="2100" dirty="0">
              <a:solidFill>
                <a:srgbClr val="FF0000"/>
              </a:solidFill>
            </a:endParaRPr>
          </a:p>
          <a:p>
            <a:r>
              <a:rPr lang="en-US" sz="2100" dirty="0">
                <a:solidFill>
                  <a:srgbClr val="FF0000"/>
                </a:solidFill>
              </a:rPr>
              <a:t>General Simulink Libraries </a:t>
            </a:r>
          </a:p>
          <a:p>
            <a:endParaRPr lang="en-US" sz="2100" dirty="0">
              <a:solidFill>
                <a:srgbClr val="FF0000"/>
              </a:solidFill>
            </a:endParaRPr>
          </a:p>
          <a:p>
            <a:endParaRPr lang="en-US" sz="2100" dirty="0">
              <a:solidFill>
                <a:srgbClr val="FF0000"/>
              </a:solidFill>
            </a:endParaRPr>
          </a:p>
          <a:p>
            <a:r>
              <a:rPr lang="en-US" sz="2100" dirty="0">
                <a:solidFill>
                  <a:srgbClr val="FF0000"/>
                </a:solidFill>
              </a:rPr>
              <a:t>Block Sets</a:t>
            </a:r>
            <a:r>
              <a:rPr lang="en-US" sz="1350" dirty="0"/>
              <a:t> </a:t>
            </a:r>
          </a:p>
        </p:txBody>
      </p:sp>
      <p:cxnSp>
        <p:nvCxnSpPr>
          <p:cNvPr id="6" name="Straight Arrow Connector 5"/>
          <p:cNvCxnSpPr/>
          <p:nvPr/>
        </p:nvCxnSpPr>
        <p:spPr>
          <a:xfrm flipH="1" flipV="1">
            <a:off x="836676" y="1515618"/>
            <a:ext cx="2455164" cy="1193292"/>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a:stCxn id="3" idx="1"/>
          </p:cNvCxnSpPr>
          <p:nvPr/>
        </p:nvCxnSpPr>
        <p:spPr>
          <a:xfrm flipH="1" flipV="1">
            <a:off x="1529334" y="2462023"/>
            <a:ext cx="1707642" cy="1314406"/>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flipV="1">
            <a:off x="1529334" y="3408426"/>
            <a:ext cx="1707642" cy="1302864"/>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6693408" y="2933884"/>
            <a:ext cx="1522476" cy="553998"/>
          </a:xfrm>
          <a:prstGeom prst="rect">
            <a:avLst/>
          </a:prstGeom>
          <a:noFill/>
        </p:spPr>
        <p:txBody>
          <a:bodyPr wrap="square" rtlCol="0">
            <a:spAutoFit/>
          </a:bodyPr>
          <a:lstStyle/>
          <a:p>
            <a:r>
              <a:rPr lang="en-US" sz="3000" b="1" dirty="0">
                <a:solidFill>
                  <a:schemeClr val="bg2">
                    <a:lumMod val="50000"/>
                  </a:schemeClr>
                </a:solidFill>
              </a:rPr>
              <a:t>Blocks</a:t>
            </a:r>
          </a:p>
        </p:txBody>
      </p:sp>
      <p:cxnSp>
        <p:nvCxnSpPr>
          <p:cNvPr id="17" name="Straight Arrow Connector 16"/>
          <p:cNvCxnSpPr/>
          <p:nvPr/>
        </p:nvCxnSpPr>
        <p:spPr>
          <a:xfrm flipH="1" flipV="1">
            <a:off x="6796278" y="2112264"/>
            <a:ext cx="432054" cy="821621"/>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505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41" y="1863538"/>
            <a:ext cx="8152066" cy="3796597"/>
          </a:xfrm>
          <a:prstGeom prst="rect">
            <a:avLst/>
          </a:prstGeom>
          <a:solidFill>
            <a:srgbClr val="7030A0"/>
          </a:solidFill>
        </p:spPr>
      </p:pic>
      <p:sp>
        <p:nvSpPr>
          <p:cNvPr id="5" name="Up Arrow 4"/>
          <p:cNvSpPr/>
          <p:nvPr/>
        </p:nvSpPr>
        <p:spPr>
          <a:xfrm rot="19672159">
            <a:off x="864134" y="2108658"/>
            <a:ext cx="244679" cy="1767526"/>
          </a:xfrm>
          <a:prstGeom prst="upArrow">
            <a:avLst>
              <a:gd name="adj1" fmla="val 43103"/>
              <a:gd name="adj2" fmla="val 23965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5"/>
          <p:cNvSpPr>
            <a:spLocks noGrp="1"/>
          </p:cNvSpPr>
          <p:nvPr>
            <p:ph type="title"/>
          </p:nvPr>
        </p:nvSpPr>
        <p:spPr/>
        <p:txBody>
          <a:bodyPr/>
          <a:lstStyle/>
          <a:p>
            <a:pPr algn="ctr"/>
            <a:r>
              <a:rPr lang="en-US" dirty="0"/>
              <a:t>Create New </a:t>
            </a:r>
            <a:r>
              <a:rPr lang="en-US" dirty="0" smtClean="0"/>
              <a:t>Model</a:t>
            </a:r>
            <a:br>
              <a:rPr lang="en-US" dirty="0" smtClean="0"/>
            </a:br>
            <a:r>
              <a:rPr lang="en-US" dirty="0" smtClean="0"/>
              <a:t> </a:t>
            </a:r>
            <a:r>
              <a:rPr lang="en-US" dirty="0"/>
              <a:t>– Model Browser </a:t>
            </a:r>
          </a:p>
        </p:txBody>
      </p:sp>
    </p:spTree>
    <p:extLst>
      <p:ext uri="{BB962C8B-B14F-4D97-AF65-F5344CB8AC3E}">
        <p14:creationId xmlns:p14="http://schemas.microsoft.com/office/powerpoint/2010/main" val="558259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950"/>
            <a:ext cx="7886700" cy="1325563"/>
          </a:xfrm>
        </p:spPr>
        <p:txBody>
          <a:bodyPr/>
          <a:lstStyle/>
          <a:p>
            <a:r>
              <a:rPr lang="en-US" dirty="0"/>
              <a:t>Opening a New Model </a:t>
            </a:r>
            <a:r>
              <a:rPr lang="en-US" dirty="0" smtClean="0"/>
              <a:t>Window</a:t>
            </a:r>
            <a:endParaRPr lang="en-US" dirty="0"/>
          </a:p>
        </p:txBody>
      </p:sp>
      <p:sp>
        <p:nvSpPr>
          <p:cNvPr id="3" name="Content Placeholder 2"/>
          <p:cNvSpPr>
            <a:spLocks noGrp="1"/>
          </p:cNvSpPr>
          <p:nvPr>
            <p:ph idx="1"/>
          </p:nvPr>
        </p:nvSpPr>
        <p:spPr>
          <a:xfrm>
            <a:off x="628650" y="1253331"/>
            <a:ext cx="7886700" cy="4351338"/>
          </a:xfrm>
        </p:spPr>
        <p:txBody>
          <a:bodyPr/>
          <a:lstStyle/>
          <a:p>
            <a:r>
              <a:rPr lang="en-US" sz="2400" dirty="0"/>
              <a:t>The first step in building a model is to open a new model window. </a:t>
            </a:r>
            <a:endParaRPr lang="en-US" sz="2400" dirty="0" smtClean="0"/>
          </a:p>
          <a:p>
            <a:r>
              <a:rPr lang="en-US" sz="2400" dirty="0" smtClean="0"/>
              <a:t>To </a:t>
            </a:r>
            <a:r>
              <a:rPr lang="en-US" sz="2400" dirty="0"/>
              <a:t>do so, select </a:t>
            </a:r>
            <a:r>
              <a:rPr lang="en-US" sz="2400" dirty="0">
                <a:solidFill>
                  <a:srgbClr val="FF0000"/>
                </a:solidFill>
              </a:rPr>
              <a:t>New</a:t>
            </a:r>
            <a:r>
              <a:rPr lang="en-US" sz="2400" dirty="0"/>
              <a:t> </a:t>
            </a:r>
            <a:r>
              <a:rPr lang="en-US" sz="2400" dirty="0" smtClean="0"/>
              <a:t>from the </a:t>
            </a:r>
            <a:r>
              <a:rPr lang="en-US" sz="2400" dirty="0">
                <a:solidFill>
                  <a:srgbClr val="FF0000"/>
                </a:solidFill>
              </a:rPr>
              <a:t>File </a:t>
            </a:r>
            <a:r>
              <a:rPr lang="en-US" sz="2400" dirty="0"/>
              <a:t>menu, and then select </a:t>
            </a:r>
            <a:r>
              <a:rPr lang="en-US" sz="2400" dirty="0">
                <a:solidFill>
                  <a:srgbClr val="FF0000"/>
                </a:solidFill>
              </a:rPr>
              <a:t>Model</a:t>
            </a:r>
            <a:r>
              <a:rPr lang="en-US" sz="2400" dirty="0"/>
              <a:t>. This opens an empty model window, as shown in the following figure.</a:t>
            </a:r>
          </a:p>
          <a:p>
            <a:endParaRPr lang="en-US" dirty="0"/>
          </a:p>
        </p:txBody>
      </p:sp>
      <p:sp>
        <p:nvSpPr>
          <p:cNvPr id="4" name="object 16"/>
          <p:cNvSpPr/>
          <p:nvPr/>
        </p:nvSpPr>
        <p:spPr>
          <a:xfrm>
            <a:off x="2724912" y="3110742"/>
            <a:ext cx="4096512" cy="3408930"/>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674808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7030A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7030A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925</TotalTime>
  <Words>1888</Words>
  <Application>Microsoft Office PowerPoint</Application>
  <PresentationFormat>On-screen Show (4:3)</PresentationFormat>
  <Paragraphs>247</Paragraphs>
  <Slides>69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Candara</vt:lpstr>
      <vt:lpstr>Courier New</vt:lpstr>
      <vt:lpstr>Times New Roman</vt:lpstr>
      <vt:lpstr>Wingdings 3</vt:lpstr>
      <vt:lpstr>Office Theme</vt:lpstr>
      <vt:lpstr>SIMULINK</vt:lpstr>
      <vt:lpstr>What is Simulink ? </vt:lpstr>
      <vt:lpstr> Simulink offers… </vt:lpstr>
      <vt:lpstr>* In the MATLAB command window, at the &gt;&gt; prompt, type  simulink and press  Enter   * Click on Simulink Library icon         or </vt:lpstr>
      <vt:lpstr>PowerPoint Presentation</vt:lpstr>
      <vt:lpstr>PowerPoint Presentation</vt:lpstr>
      <vt:lpstr>PowerPoint Presentation</vt:lpstr>
      <vt:lpstr>Create New Model  – Model Browser </vt:lpstr>
      <vt:lpstr>Opening a New Model Window</vt:lpstr>
      <vt:lpstr>Simulink Library Browser </vt:lpstr>
      <vt:lpstr>Commonly Used Blocks</vt:lpstr>
      <vt:lpstr>Continuous Blocks </vt:lpstr>
      <vt:lpstr>Mathematical Operations</vt:lpstr>
      <vt:lpstr>Toolboxes</vt:lpstr>
      <vt:lpstr>Help Window</vt:lpstr>
      <vt:lpstr>Help Window</vt:lpstr>
      <vt:lpstr>Sources</vt:lpstr>
      <vt:lpstr>PowerPoint Presentation</vt:lpstr>
      <vt:lpstr>Sinks</vt:lpstr>
      <vt:lpstr>Sinks</vt:lpstr>
      <vt:lpstr>Moving Blocks into the Model Window </vt:lpstr>
      <vt:lpstr>PowerPoint Presentation</vt:lpstr>
      <vt:lpstr>Connecting Blocks</vt:lpstr>
      <vt:lpstr>Setting Block Parameters  – Sine wave</vt:lpstr>
      <vt:lpstr>Setting Simulation Parameters</vt:lpstr>
      <vt:lpstr>Setting Simulation Parameters</vt:lpstr>
      <vt:lpstr>Running the Model</vt:lpstr>
      <vt:lpstr>Q:1</vt:lpstr>
      <vt:lpstr>Q: 2</vt:lpstr>
      <vt:lpstr>Q:3</vt:lpstr>
      <vt:lpstr>Example :1 -  Integrator  </vt:lpstr>
      <vt:lpstr>Example :1 -  Integrator </vt:lpstr>
      <vt:lpstr>Example :2 -  Integrator + Gain block  </vt:lpstr>
      <vt:lpstr>Example :2 -  Integrator + Gain block </vt:lpstr>
      <vt:lpstr>Example :2 -  Integrator + Gain block </vt:lpstr>
      <vt:lpstr>Ex:3  – Modeling Comparisons</vt:lpstr>
      <vt:lpstr>Ex:3  – Modeling Comparisons</vt:lpstr>
      <vt:lpstr>Q:4</vt:lpstr>
      <vt:lpstr>Q:5</vt:lpstr>
      <vt:lpstr>Ex 3: - Creating Subsystems</vt:lpstr>
      <vt:lpstr>Q:6</vt:lpstr>
      <vt:lpstr>Q:7</vt:lpstr>
      <vt:lpstr>Communication systems design </vt:lpstr>
      <vt:lpstr>Frames and Frame-Based Processing</vt:lpstr>
      <vt:lpstr>Discrete Signals and Sample Times</vt:lpstr>
      <vt:lpstr>Setting Simulation Parameters</vt:lpstr>
      <vt:lpstr>Adding Noise to the Model</vt:lpstr>
      <vt:lpstr>PowerPoint Presentation</vt:lpstr>
      <vt:lpstr>Sinewave with noise affected </vt:lpstr>
      <vt:lpstr>Now try this Model… </vt:lpstr>
      <vt:lpstr>Amplitude Modulation</vt:lpstr>
      <vt:lpstr>PowerPoint Presentation</vt:lpstr>
      <vt:lpstr>AM - DSB</vt:lpstr>
      <vt:lpstr>AM with sub systems</vt:lpstr>
      <vt:lpstr>Control Systems Design</vt:lpstr>
      <vt:lpstr>Control Systems Design </vt:lpstr>
      <vt:lpstr>Control Systems Design  - Inter action with MATLAB</vt:lpstr>
      <vt:lpstr>Control Systems Design </vt:lpstr>
      <vt:lpstr>Electrical Circuit Solving</vt:lpstr>
      <vt:lpstr>Electrical Circuit Solving</vt:lpstr>
      <vt:lpstr>Electrical Circuit Solving</vt:lpstr>
      <vt:lpstr>Example  -Electrical Circuit Solving </vt:lpstr>
      <vt:lpstr>Example  - Electrical Circuit Solving </vt:lpstr>
      <vt:lpstr>Speech Processing </vt:lpstr>
      <vt:lpstr>Speech Processing </vt:lpstr>
      <vt:lpstr>Exercises  – Simulink Model for BPSK transmission</vt:lpstr>
      <vt:lpstr>Exercises  - Electrical Circuit solving </vt:lpstr>
      <vt:lpstr>Exercises  - Transfer Function</vt:lpstr>
      <vt:lpstr>Exercises  - Five Band Equalizer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SIMULINK</dc:title>
  <dc:creator>Windows User</dc:creator>
  <cp:lastModifiedBy>R.KUMAR</cp:lastModifiedBy>
  <cp:revision>107</cp:revision>
  <dcterms:created xsi:type="dcterms:W3CDTF">2015-02-24T12:15:46Z</dcterms:created>
  <dcterms:modified xsi:type="dcterms:W3CDTF">2017-06-27T18:16:12Z</dcterms:modified>
</cp:coreProperties>
</file>